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  <p:sldId id="288" r:id="rId34"/>
    <p:sldId id="289" r:id="rId35"/>
    <p:sldId id="290" r:id="rId36"/>
    <p:sldId id="329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26" r:id="rId80"/>
    <p:sldId id="327" r:id="rId81"/>
    <p:sldId id="328" r:id="rId82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94" d="100"/>
          <a:sy n="194" d="100"/>
        </p:scale>
        <p:origin x="-80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1A2E71-CCA5-F849-842A-2DC7B401A39A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018AC8A-965E-3E40-BF1D-F9A308ED6EA2}">
      <dgm:prSet phldrT="[文本]"/>
      <dgm:spPr/>
      <dgm:t>
        <a:bodyPr/>
        <a:lstStyle/>
        <a:p>
          <a:r>
            <a:rPr lang="zh-CN" altLang="en-US" dirty="0" smtClean="0"/>
            <a:t>优势</a:t>
          </a:r>
          <a:endParaRPr lang="zh-CN" altLang="en-US" dirty="0"/>
        </a:p>
      </dgm:t>
    </dgm:pt>
    <dgm:pt modelId="{6CF8A249-0EBD-2748-BEF5-4A57E4C0D62F}" type="parTrans" cxnId="{8F02CFED-EF2D-884F-9738-830E686A001B}">
      <dgm:prSet/>
      <dgm:spPr/>
      <dgm:t>
        <a:bodyPr/>
        <a:lstStyle/>
        <a:p>
          <a:endParaRPr lang="zh-CN" altLang="en-US"/>
        </a:p>
      </dgm:t>
    </dgm:pt>
    <dgm:pt modelId="{968CAFCD-4015-1D46-8ED1-382701342D66}" type="sibTrans" cxnId="{8F02CFED-EF2D-884F-9738-830E686A001B}">
      <dgm:prSet/>
      <dgm:spPr/>
      <dgm:t>
        <a:bodyPr/>
        <a:lstStyle/>
        <a:p>
          <a:endParaRPr lang="zh-CN" altLang="en-US"/>
        </a:p>
      </dgm:t>
    </dgm:pt>
    <dgm:pt modelId="{D80E4ACB-E7D0-1D43-B36F-B1BFDFE471C0}">
      <dgm:prSet phldrT="[文本]"/>
      <dgm:spPr/>
      <dgm:t>
        <a:bodyPr/>
        <a:lstStyle/>
        <a:p>
          <a:r>
            <a:rPr lang="zh-CN" altLang="en-US" dirty="0" smtClean="0"/>
            <a:t>标准，支持广泛</a:t>
          </a:r>
          <a:endParaRPr lang="zh-CN" altLang="en-US" dirty="0"/>
        </a:p>
      </dgm:t>
    </dgm:pt>
    <dgm:pt modelId="{95239384-D500-2E4B-AF18-56037B58CF56}" type="parTrans" cxnId="{13385FFA-08B2-9243-A83E-18E639B57672}">
      <dgm:prSet/>
      <dgm:spPr/>
      <dgm:t>
        <a:bodyPr/>
        <a:lstStyle/>
        <a:p>
          <a:endParaRPr lang="zh-CN" altLang="en-US"/>
        </a:p>
      </dgm:t>
    </dgm:pt>
    <dgm:pt modelId="{48F8C73D-82D5-8748-BF93-1A9C875CE3C6}" type="sibTrans" cxnId="{13385FFA-08B2-9243-A83E-18E639B57672}">
      <dgm:prSet/>
      <dgm:spPr/>
      <dgm:t>
        <a:bodyPr/>
        <a:lstStyle/>
        <a:p>
          <a:endParaRPr lang="zh-CN" altLang="en-US"/>
        </a:p>
      </dgm:t>
    </dgm:pt>
    <dgm:pt modelId="{377494DC-2CA5-5F43-B9B3-2FA6B1FCEA92}">
      <dgm:prSet phldrT="[文本]"/>
      <dgm:spPr/>
      <dgm:t>
        <a:bodyPr/>
        <a:lstStyle/>
        <a:p>
          <a:r>
            <a:rPr lang="zh-CN" altLang="en-US" dirty="0" smtClean="0"/>
            <a:t>硬件成本低</a:t>
          </a:r>
          <a:endParaRPr lang="zh-CN" altLang="en-US" dirty="0"/>
        </a:p>
      </dgm:t>
    </dgm:pt>
    <dgm:pt modelId="{96A25F91-FF01-4C4D-BF27-3744729DA128}" type="parTrans" cxnId="{FCBF43B5-BC7D-B74F-A46D-B68F65AD455B}">
      <dgm:prSet/>
      <dgm:spPr/>
      <dgm:t>
        <a:bodyPr/>
        <a:lstStyle/>
        <a:p>
          <a:endParaRPr lang="zh-CN" altLang="en-US"/>
        </a:p>
      </dgm:t>
    </dgm:pt>
    <dgm:pt modelId="{C4AB2976-49F5-2546-A186-85CC811B6B24}" type="sibTrans" cxnId="{FCBF43B5-BC7D-B74F-A46D-B68F65AD455B}">
      <dgm:prSet/>
      <dgm:spPr/>
      <dgm:t>
        <a:bodyPr/>
        <a:lstStyle/>
        <a:p>
          <a:endParaRPr lang="zh-CN" altLang="en-US"/>
        </a:p>
      </dgm:t>
    </dgm:pt>
    <dgm:pt modelId="{274300BC-65D3-3848-82BC-FB75BC75F727}">
      <dgm:prSet phldrT="[文本]"/>
      <dgm:spPr/>
      <dgm:t>
        <a:bodyPr/>
        <a:lstStyle/>
        <a:p>
          <a:r>
            <a:rPr lang="zh-CN" altLang="en-US" dirty="0" smtClean="0"/>
            <a:t>劣势</a:t>
          </a:r>
          <a:endParaRPr lang="zh-CN" altLang="en-US" dirty="0"/>
        </a:p>
      </dgm:t>
    </dgm:pt>
    <dgm:pt modelId="{9DF7C002-D3B9-1148-BB79-AFF26A9EC02F}" type="parTrans" cxnId="{EFDEAC3D-E9B1-4449-BA92-0AFC427C6D26}">
      <dgm:prSet/>
      <dgm:spPr/>
      <dgm:t>
        <a:bodyPr/>
        <a:lstStyle/>
        <a:p>
          <a:endParaRPr lang="zh-CN" altLang="en-US"/>
        </a:p>
      </dgm:t>
    </dgm:pt>
    <dgm:pt modelId="{C76EDB60-38D2-ED4C-936F-01B8800E1D65}" type="sibTrans" cxnId="{EFDEAC3D-E9B1-4449-BA92-0AFC427C6D26}">
      <dgm:prSet/>
      <dgm:spPr/>
      <dgm:t>
        <a:bodyPr/>
        <a:lstStyle/>
        <a:p>
          <a:endParaRPr lang="zh-CN" altLang="en-US"/>
        </a:p>
      </dgm:t>
    </dgm:pt>
    <dgm:pt modelId="{619CDB21-7254-1546-9E9C-97E16DA805C6}">
      <dgm:prSet phldrT="[文本]"/>
      <dgm:spPr/>
      <dgm:t>
        <a:bodyPr/>
        <a:lstStyle/>
        <a:p>
          <a:r>
            <a:rPr lang="zh-CN" altLang="en-US" dirty="0" smtClean="0"/>
            <a:t>只能支持</a:t>
          </a:r>
          <a:r>
            <a:rPr lang="en-US" altLang="zh-CN" dirty="0" smtClean="0"/>
            <a:t>4096</a:t>
          </a:r>
          <a:r>
            <a:rPr lang="zh-CN" altLang="en-US" dirty="0" smtClean="0"/>
            <a:t>个</a:t>
          </a:r>
          <a:r>
            <a:rPr lang="en-US" altLang="zh-CN" dirty="0" smtClean="0"/>
            <a:t>VLAN</a:t>
          </a:r>
          <a:endParaRPr lang="zh-CN" altLang="en-US" dirty="0"/>
        </a:p>
      </dgm:t>
    </dgm:pt>
    <dgm:pt modelId="{F00305A2-4F44-5C43-AF2D-6BF183035D2F}" type="parTrans" cxnId="{4F945C15-8EB9-AF49-9FA4-CDC32EE842FB}">
      <dgm:prSet/>
      <dgm:spPr/>
      <dgm:t>
        <a:bodyPr/>
        <a:lstStyle/>
        <a:p>
          <a:endParaRPr lang="zh-CN" altLang="en-US"/>
        </a:p>
      </dgm:t>
    </dgm:pt>
    <dgm:pt modelId="{30403AA6-9AE4-C142-9A46-28AB8631D214}" type="sibTrans" cxnId="{4F945C15-8EB9-AF49-9FA4-CDC32EE842FB}">
      <dgm:prSet/>
      <dgm:spPr/>
      <dgm:t>
        <a:bodyPr/>
        <a:lstStyle/>
        <a:p>
          <a:endParaRPr lang="zh-CN" altLang="en-US"/>
        </a:p>
      </dgm:t>
    </dgm:pt>
    <dgm:pt modelId="{E7205EE5-C507-6B4A-B31B-8503879225BB}" type="pres">
      <dgm:prSet presAssocID="{501A2E71-CCA5-F849-842A-2DC7B401A39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55B1643-563D-1249-BAF5-45A1D3683736}" type="pres">
      <dgm:prSet presAssocID="{D018AC8A-965E-3E40-BF1D-F9A308ED6EA2}" presName="composite" presStyleCnt="0"/>
      <dgm:spPr/>
    </dgm:pt>
    <dgm:pt modelId="{ED18D21A-D48C-4F4E-B2CC-7D7AC95B3687}" type="pres">
      <dgm:prSet presAssocID="{D018AC8A-965E-3E40-BF1D-F9A308ED6EA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F3FD7F-FF7E-B34A-99BF-7F86208CC8DF}" type="pres">
      <dgm:prSet presAssocID="{D018AC8A-965E-3E40-BF1D-F9A308ED6EA2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1A81E6-9A8A-3A49-9642-ADD67786B636}" type="pres">
      <dgm:prSet presAssocID="{968CAFCD-4015-1D46-8ED1-382701342D66}" presName="space" presStyleCnt="0"/>
      <dgm:spPr/>
    </dgm:pt>
    <dgm:pt modelId="{23C8C9B7-3066-8040-9DEE-F47B8EC15740}" type="pres">
      <dgm:prSet presAssocID="{274300BC-65D3-3848-82BC-FB75BC75F727}" presName="composite" presStyleCnt="0"/>
      <dgm:spPr/>
    </dgm:pt>
    <dgm:pt modelId="{A6888E7F-EA7D-A345-896F-00EFD7FDD6F9}" type="pres">
      <dgm:prSet presAssocID="{274300BC-65D3-3848-82BC-FB75BC75F72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768D8C-3DA9-C34E-9083-74E69947A137}" type="pres">
      <dgm:prSet presAssocID="{274300BC-65D3-3848-82BC-FB75BC75F727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3385FFA-08B2-9243-A83E-18E639B57672}" srcId="{D018AC8A-965E-3E40-BF1D-F9A308ED6EA2}" destId="{D80E4ACB-E7D0-1D43-B36F-B1BFDFE471C0}" srcOrd="0" destOrd="0" parTransId="{95239384-D500-2E4B-AF18-56037B58CF56}" sibTransId="{48F8C73D-82D5-8748-BF93-1A9C875CE3C6}"/>
    <dgm:cxn modelId="{6CAB0F57-65B6-E845-84E2-EA80661E26CF}" type="presOf" srcId="{274300BC-65D3-3848-82BC-FB75BC75F727}" destId="{A6888E7F-EA7D-A345-896F-00EFD7FDD6F9}" srcOrd="0" destOrd="0" presId="urn:microsoft.com/office/officeart/2005/8/layout/hList1"/>
    <dgm:cxn modelId="{CE64BAA5-9535-524E-ABEC-3B4986914156}" type="presOf" srcId="{501A2E71-CCA5-F849-842A-2DC7B401A39A}" destId="{E7205EE5-C507-6B4A-B31B-8503879225BB}" srcOrd="0" destOrd="0" presId="urn:microsoft.com/office/officeart/2005/8/layout/hList1"/>
    <dgm:cxn modelId="{4F945C15-8EB9-AF49-9FA4-CDC32EE842FB}" srcId="{274300BC-65D3-3848-82BC-FB75BC75F727}" destId="{619CDB21-7254-1546-9E9C-97E16DA805C6}" srcOrd="0" destOrd="0" parTransId="{F00305A2-4F44-5C43-AF2D-6BF183035D2F}" sibTransId="{30403AA6-9AE4-C142-9A46-28AB8631D214}"/>
    <dgm:cxn modelId="{8F02CFED-EF2D-884F-9738-830E686A001B}" srcId="{501A2E71-CCA5-F849-842A-2DC7B401A39A}" destId="{D018AC8A-965E-3E40-BF1D-F9A308ED6EA2}" srcOrd="0" destOrd="0" parTransId="{6CF8A249-0EBD-2748-BEF5-4A57E4C0D62F}" sibTransId="{968CAFCD-4015-1D46-8ED1-382701342D66}"/>
    <dgm:cxn modelId="{8BD45821-0049-674C-8D9A-21C8523E410F}" type="presOf" srcId="{377494DC-2CA5-5F43-B9B3-2FA6B1FCEA92}" destId="{A1F3FD7F-FF7E-B34A-99BF-7F86208CC8DF}" srcOrd="0" destOrd="1" presId="urn:microsoft.com/office/officeart/2005/8/layout/hList1"/>
    <dgm:cxn modelId="{EFDEAC3D-E9B1-4449-BA92-0AFC427C6D26}" srcId="{501A2E71-CCA5-F849-842A-2DC7B401A39A}" destId="{274300BC-65D3-3848-82BC-FB75BC75F727}" srcOrd="1" destOrd="0" parTransId="{9DF7C002-D3B9-1148-BB79-AFF26A9EC02F}" sibTransId="{C76EDB60-38D2-ED4C-936F-01B8800E1D65}"/>
    <dgm:cxn modelId="{36C67147-DE2C-4C43-9E40-9B60D0D5109D}" type="presOf" srcId="{619CDB21-7254-1546-9E9C-97E16DA805C6}" destId="{43768D8C-3DA9-C34E-9083-74E69947A137}" srcOrd="0" destOrd="0" presId="urn:microsoft.com/office/officeart/2005/8/layout/hList1"/>
    <dgm:cxn modelId="{D0B8F171-8680-D143-9E93-DF1ADCCA97D6}" type="presOf" srcId="{D80E4ACB-E7D0-1D43-B36F-B1BFDFE471C0}" destId="{A1F3FD7F-FF7E-B34A-99BF-7F86208CC8DF}" srcOrd="0" destOrd="0" presId="urn:microsoft.com/office/officeart/2005/8/layout/hList1"/>
    <dgm:cxn modelId="{5A57816D-422F-6F47-A81C-649AC431043B}" type="presOf" srcId="{D018AC8A-965E-3E40-BF1D-F9A308ED6EA2}" destId="{ED18D21A-D48C-4F4E-B2CC-7D7AC95B3687}" srcOrd="0" destOrd="0" presId="urn:microsoft.com/office/officeart/2005/8/layout/hList1"/>
    <dgm:cxn modelId="{FCBF43B5-BC7D-B74F-A46D-B68F65AD455B}" srcId="{D018AC8A-965E-3E40-BF1D-F9A308ED6EA2}" destId="{377494DC-2CA5-5F43-B9B3-2FA6B1FCEA92}" srcOrd="1" destOrd="0" parTransId="{96A25F91-FF01-4C4D-BF27-3744729DA128}" sibTransId="{C4AB2976-49F5-2546-A186-85CC811B6B24}"/>
    <dgm:cxn modelId="{506181E2-209D-9D47-9A49-A091FD994D6C}" type="presParOf" srcId="{E7205EE5-C507-6B4A-B31B-8503879225BB}" destId="{255B1643-563D-1249-BAF5-45A1D3683736}" srcOrd="0" destOrd="0" presId="urn:microsoft.com/office/officeart/2005/8/layout/hList1"/>
    <dgm:cxn modelId="{5F2C1EA1-4E88-494C-8E23-A75AD960A03E}" type="presParOf" srcId="{255B1643-563D-1249-BAF5-45A1D3683736}" destId="{ED18D21A-D48C-4F4E-B2CC-7D7AC95B3687}" srcOrd="0" destOrd="0" presId="urn:microsoft.com/office/officeart/2005/8/layout/hList1"/>
    <dgm:cxn modelId="{63B338CC-785A-EB4B-9018-BAC300AB099F}" type="presParOf" srcId="{255B1643-563D-1249-BAF5-45A1D3683736}" destId="{A1F3FD7F-FF7E-B34A-99BF-7F86208CC8DF}" srcOrd="1" destOrd="0" presId="urn:microsoft.com/office/officeart/2005/8/layout/hList1"/>
    <dgm:cxn modelId="{BB9A44AC-3C08-3A4E-876A-94EB754285EB}" type="presParOf" srcId="{E7205EE5-C507-6B4A-B31B-8503879225BB}" destId="{781A81E6-9A8A-3A49-9642-ADD67786B636}" srcOrd="1" destOrd="0" presId="urn:microsoft.com/office/officeart/2005/8/layout/hList1"/>
    <dgm:cxn modelId="{11718DD8-B439-E341-8957-381A3A8789BA}" type="presParOf" srcId="{E7205EE5-C507-6B4A-B31B-8503879225BB}" destId="{23C8C9B7-3066-8040-9DEE-F47B8EC15740}" srcOrd="2" destOrd="0" presId="urn:microsoft.com/office/officeart/2005/8/layout/hList1"/>
    <dgm:cxn modelId="{5B01F1B0-AC72-8348-89BF-CB8BCE32BFDD}" type="presParOf" srcId="{23C8C9B7-3066-8040-9DEE-F47B8EC15740}" destId="{A6888E7F-EA7D-A345-896F-00EFD7FDD6F9}" srcOrd="0" destOrd="0" presId="urn:microsoft.com/office/officeart/2005/8/layout/hList1"/>
    <dgm:cxn modelId="{357E412E-61C3-1B47-9A14-DD89D10E123B}" type="presParOf" srcId="{23C8C9B7-3066-8040-9DEE-F47B8EC15740}" destId="{43768D8C-3DA9-C34E-9083-74E69947A13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8D21A-D48C-4F4E-B2CC-7D7AC95B3687}">
      <dsp:nvSpPr>
        <dsp:cNvPr id="0" name=""/>
        <dsp:cNvSpPr/>
      </dsp:nvSpPr>
      <dsp:spPr>
        <a:xfrm>
          <a:off x="34" y="7003"/>
          <a:ext cx="3347070" cy="604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优势</a:t>
          </a:r>
          <a:endParaRPr lang="zh-CN" altLang="en-US" sz="2100" kern="1200" dirty="0"/>
        </a:p>
      </dsp:txBody>
      <dsp:txXfrm>
        <a:off x="34" y="7003"/>
        <a:ext cx="3347070" cy="604800"/>
      </dsp:txXfrm>
    </dsp:sp>
    <dsp:sp modelId="{A1F3FD7F-FF7E-B34A-99BF-7F86208CC8DF}">
      <dsp:nvSpPr>
        <dsp:cNvPr id="0" name=""/>
        <dsp:cNvSpPr/>
      </dsp:nvSpPr>
      <dsp:spPr>
        <a:xfrm>
          <a:off x="34" y="611803"/>
          <a:ext cx="3347070" cy="922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dirty="0" smtClean="0"/>
            <a:t>标准，支持广泛</a:t>
          </a:r>
          <a:endParaRPr lang="zh-CN" alt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dirty="0" smtClean="0"/>
            <a:t>硬件成本低</a:t>
          </a:r>
          <a:endParaRPr lang="zh-CN" altLang="en-US" sz="2100" kern="1200" dirty="0"/>
        </a:p>
      </dsp:txBody>
      <dsp:txXfrm>
        <a:off x="34" y="611803"/>
        <a:ext cx="3347070" cy="922320"/>
      </dsp:txXfrm>
    </dsp:sp>
    <dsp:sp modelId="{A6888E7F-EA7D-A345-896F-00EFD7FDD6F9}">
      <dsp:nvSpPr>
        <dsp:cNvPr id="0" name=""/>
        <dsp:cNvSpPr/>
      </dsp:nvSpPr>
      <dsp:spPr>
        <a:xfrm>
          <a:off x="3815695" y="7003"/>
          <a:ext cx="3347070" cy="604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劣势</a:t>
          </a:r>
          <a:endParaRPr lang="zh-CN" altLang="en-US" sz="2100" kern="1200" dirty="0"/>
        </a:p>
      </dsp:txBody>
      <dsp:txXfrm>
        <a:off x="3815695" y="7003"/>
        <a:ext cx="3347070" cy="604800"/>
      </dsp:txXfrm>
    </dsp:sp>
    <dsp:sp modelId="{43768D8C-3DA9-C34E-9083-74E69947A137}">
      <dsp:nvSpPr>
        <dsp:cNvPr id="0" name=""/>
        <dsp:cNvSpPr/>
      </dsp:nvSpPr>
      <dsp:spPr>
        <a:xfrm>
          <a:off x="3815695" y="611803"/>
          <a:ext cx="3347070" cy="922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100" kern="1200" dirty="0" smtClean="0"/>
            <a:t>只能支持</a:t>
          </a:r>
          <a:r>
            <a:rPr lang="en-US" altLang="zh-CN" sz="2100" kern="1200" dirty="0" smtClean="0"/>
            <a:t>4096</a:t>
          </a:r>
          <a:r>
            <a:rPr lang="zh-CN" altLang="en-US" sz="2100" kern="1200" dirty="0" smtClean="0"/>
            <a:t>个</a:t>
          </a:r>
          <a:r>
            <a:rPr lang="en-US" altLang="zh-CN" sz="2100" kern="1200" dirty="0" smtClean="0"/>
            <a:t>VLAN</a:t>
          </a:r>
          <a:endParaRPr lang="zh-CN" altLang="en-US" sz="2100" kern="1200" dirty="0"/>
        </a:p>
      </dsp:txBody>
      <dsp:txXfrm>
        <a:off x="3815695" y="611803"/>
        <a:ext cx="3347070" cy="922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A03DB0-19E5-734A-BA31-5CC53310E1E0}" type="datetimeFigureOut">
              <a:rPr kumimoji="1" lang="zh-CN" altLang="en-US" smtClean="0"/>
              <a:t>14-9-8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9305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A03DB0-19E5-734A-BA31-5CC53310E1E0}" type="datetimeFigureOut">
              <a:rPr kumimoji="1" lang="zh-CN" altLang="en-US" smtClean="0"/>
              <a:t>14-9-8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30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A03DB0-19E5-734A-BA31-5CC53310E1E0}" type="datetimeFigureOut">
              <a:rPr kumimoji="1" lang="zh-CN" altLang="en-US" smtClean="0"/>
              <a:t>14-9-8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987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A03DB0-19E5-734A-BA31-5CC53310E1E0}" type="datetimeFigureOut">
              <a:rPr kumimoji="1" lang="zh-CN" altLang="en-US" smtClean="0"/>
              <a:t>14-9-8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0205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A03DB0-19E5-734A-BA31-5CC53310E1E0}" type="datetimeFigureOut">
              <a:rPr kumimoji="1" lang="zh-CN" altLang="en-US" smtClean="0"/>
              <a:t>14-9-8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416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A03DB0-19E5-734A-BA31-5CC53310E1E0}" type="datetimeFigureOut">
              <a:rPr kumimoji="1" lang="zh-CN" altLang="en-US" smtClean="0"/>
              <a:t>14-9-8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763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A03DB0-19E5-734A-BA31-5CC53310E1E0}" type="datetimeFigureOut">
              <a:rPr kumimoji="1" lang="zh-CN" altLang="en-US" smtClean="0"/>
              <a:t>14-9-8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2856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A03DB0-19E5-734A-BA31-5CC53310E1E0}" type="datetimeFigureOut">
              <a:rPr kumimoji="1" lang="zh-CN" altLang="en-US" smtClean="0"/>
              <a:t>14-9-8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028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A03DB0-19E5-734A-BA31-5CC53310E1E0}" type="datetimeFigureOut">
              <a:rPr kumimoji="1" lang="zh-CN" altLang="en-US" smtClean="0"/>
              <a:t>14-9-8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288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A03DB0-19E5-734A-BA31-5CC53310E1E0}" type="datetimeFigureOut">
              <a:rPr kumimoji="1" lang="zh-CN" altLang="en-US" smtClean="0"/>
              <a:t>14-9-8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909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9A03DB0-19E5-734A-BA31-5CC53310E1E0}" type="datetimeFigureOut">
              <a:rPr kumimoji="1" lang="zh-CN" altLang="en-US" smtClean="0"/>
              <a:t>14-9-8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9250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00C25-70C7-BB41-A04D-2F75B8FF07A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 descr="7a29d5a6b3acacaf4220f350711fb385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80"/>
            <a:ext cx="1028828" cy="772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246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___1.xls"/><Relationship Id="rId4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oleObject" Target="../embeddings/oleObject1.bin"/><Relationship Id="rId8" Type="http://schemas.openxmlformats.org/officeDocument/2006/relationships/image" Target="../media/image7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大数据系统的基础架构</a:t>
            </a:r>
            <a:r>
              <a:rPr kumimoji="1"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kumimoji="1"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虚拟化</a:t>
            </a:r>
            <a:r>
              <a:rPr lang="en-US" altLang="zh-CN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、</a:t>
            </a:r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云计算与软件定义</a:t>
            </a:r>
            <a:endParaRPr lang="en-US" altLang="zh-CN" sz="24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45980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11279" y="244444"/>
            <a:ext cx="8840141" cy="563563"/>
          </a:xfrm>
        </p:spPr>
        <p:txBody>
          <a:bodyPr>
            <a:noAutofit/>
          </a:bodyPr>
          <a:lstStyle/>
          <a:p>
            <a:r>
              <a:rPr lang="zh-CN" altLang="en-US" sz="3200" dirty="0">
                <a:latin typeface="+mj-ea"/>
              </a:rPr>
              <a:t>极端规模的并行化：仓库规模的计算机 </a:t>
            </a:r>
            <a:r>
              <a:rPr lang="en-US" altLang="zh-CN" sz="3200" dirty="0">
                <a:latin typeface="+mj-ea"/>
              </a:rPr>
              <a:t>(WSC)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34904" y="903405"/>
            <a:ext cx="8229600" cy="447198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2400" dirty="0" smtClean="0"/>
              <a:t>主要部件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供电、制冷、建筑、网络、安全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/>
              <a:t>存储、</a:t>
            </a:r>
            <a:r>
              <a:rPr lang="zh-CN" altLang="en-US" sz="2400" dirty="0" smtClean="0"/>
              <a:t>计算</a:t>
            </a:r>
            <a:endParaRPr lang="en-US" altLang="zh-CN" sz="2400" dirty="0" smtClean="0"/>
          </a:p>
          <a:p>
            <a:pPr>
              <a:defRPr/>
            </a:pPr>
            <a:r>
              <a:rPr lang="zh-CN" altLang="en-US" sz="2400" dirty="0" smtClean="0"/>
              <a:t>优势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规模经济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提高使用率</a:t>
            </a:r>
            <a:endParaRPr lang="en-US" altLang="zh-CN" sz="2400" dirty="0" smtClean="0"/>
          </a:p>
          <a:p>
            <a:pPr>
              <a:defRPr/>
            </a:pPr>
            <a:r>
              <a:rPr lang="zh-CN" altLang="en-US" sz="2400" dirty="0" smtClean="0"/>
              <a:t>挑战</a:t>
            </a:r>
            <a:endParaRPr lang="en-US" altLang="zh-CN" sz="2400" dirty="0" smtClean="0"/>
          </a:p>
          <a:p>
            <a:pPr lvl="1">
              <a:defRPr/>
            </a:pPr>
            <a:r>
              <a:rPr lang="zh-CN" altLang="en-US" sz="2400" dirty="0" smtClean="0"/>
              <a:t>能耗 </a:t>
            </a:r>
            <a:r>
              <a:rPr lang="en-US" altLang="zh-CN" sz="2400" dirty="0" smtClean="0"/>
              <a:t>PUE</a:t>
            </a:r>
          </a:p>
          <a:p>
            <a:pPr lvl="1">
              <a:defRPr/>
            </a:pPr>
            <a:r>
              <a:rPr lang="zh-CN" altLang="en-US" sz="2400" dirty="0" smtClean="0"/>
              <a:t>运维</a:t>
            </a:r>
            <a:endParaRPr lang="en-US" altLang="zh-CN" sz="2400" dirty="0" smtClean="0"/>
          </a:p>
          <a:p>
            <a:pPr marL="457200" lvl="1" indent="0">
              <a:buFont typeface="Wingdings" charset="0"/>
              <a:buNone/>
              <a:defRPr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8917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57188" y="178446"/>
            <a:ext cx="8458200" cy="563563"/>
          </a:xfrm>
        </p:spPr>
        <p:txBody>
          <a:bodyPr>
            <a:noAutofit/>
          </a:bodyPr>
          <a:lstStyle/>
          <a:p>
            <a:r>
              <a:rPr kumimoji="1" lang="en-US" altLang="zh-CN" sz="3200" dirty="0">
                <a:latin typeface="+mj-ea"/>
              </a:rPr>
              <a:t>Google</a:t>
            </a:r>
            <a:r>
              <a:rPr kumimoji="1" lang="zh-CN" altLang="en-US" sz="3200" dirty="0">
                <a:latin typeface="+mj-ea"/>
              </a:rPr>
              <a:t>数据中心外部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4" y="852546"/>
            <a:ext cx="7595540" cy="4290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0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423"/>
            <a:ext cx="8229600" cy="857250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>
                <a:latin typeface="+mj-ea"/>
              </a:rPr>
              <a:t>Google</a:t>
            </a:r>
            <a:r>
              <a:rPr kumimoji="1" lang="zh-CN" altLang="en-US" sz="3200" dirty="0" smtClean="0">
                <a:latin typeface="+mj-ea"/>
              </a:rPr>
              <a:t>数据中心内部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4" name="Shape 37"/>
          <p:cNvSpPr>
            <a:spLocks noChangeArrowheads="1"/>
          </p:cNvSpPr>
          <p:nvPr/>
        </p:nvSpPr>
        <p:spPr bwMode="auto">
          <a:xfrm>
            <a:off x="790222" y="799629"/>
            <a:ext cx="7685852" cy="4343871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61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05979"/>
            <a:ext cx="8508059" cy="857250"/>
          </a:xfrm>
        </p:spPr>
        <p:txBody>
          <a:bodyPr>
            <a:noAutofit/>
          </a:bodyPr>
          <a:lstStyle/>
          <a:p>
            <a:r>
              <a:rPr lang="en-US" altLang="zh-CN" sz="3200" dirty="0" smtClean="0">
                <a:latin typeface="+mj-ea"/>
              </a:rPr>
              <a:t>WSC</a:t>
            </a:r>
            <a:r>
              <a:rPr lang="zh-CN" altLang="en-US" sz="3200" dirty="0" smtClean="0">
                <a:latin typeface="+mj-ea"/>
              </a:rPr>
              <a:t>是一组用网络连接起来的计算和存储设备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4" name="内容占位符 3" descr="pic2-1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" b="348"/>
          <a:stretch/>
        </p:blipFill>
        <p:spPr>
          <a:xfrm>
            <a:off x="1256954" y="877983"/>
            <a:ext cx="6755544" cy="4155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261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+mj-ea"/>
              </a:rPr>
              <a:t>云</a:t>
            </a:r>
            <a:r>
              <a:rPr lang="en-US" altLang="zh-CN" sz="3200" dirty="0">
                <a:latin typeface="+mj-ea"/>
              </a:rPr>
              <a:t> == </a:t>
            </a:r>
            <a:r>
              <a:rPr lang="zh-CN" altLang="en-US" sz="3200" dirty="0">
                <a:latin typeface="+mj-ea"/>
              </a:rPr>
              <a:t>仓库规模计算机 </a:t>
            </a:r>
            <a:r>
              <a:rPr lang="en-US" altLang="zh-CN" sz="3200" dirty="0">
                <a:latin typeface="+mj-ea"/>
              </a:rPr>
              <a:t>?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 smtClean="0">
                <a:latin typeface="+mn-ea"/>
              </a:rPr>
              <a:t>与属于单一组织</a:t>
            </a:r>
            <a:r>
              <a:rPr lang="zh-CN" altLang="en-US" dirty="0">
                <a:latin typeface="+mn-ea"/>
              </a:rPr>
              <a:t>的传统数据中心有很大的区别</a:t>
            </a:r>
            <a:r>
              <a:rPr lang="en-US" altLang="zh-CN" dirty="0">
                <a:latin typeface="+mn-ea"/>
              </a:rPr>
              <a:t> </a:t>
            </a:r>
          </a:p>
          <a:p>
            <a:pPr lvl="1"/>
            <a:r>
              <a:rPr lang="zh-CN" altLang="en-US" dirty="0">
                <a:latin typeface="+mn-ea"/>
              </a:rPr>
              <a:t>使用相对同质的硬件和系统软件平台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共享相同的系统管理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大多数应用程序、中间件、系统软件都内部建立，而传统数据中心则由第三方软件主导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仓库规模计算机运行相对小数目的超大型程序（或服务）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通用的资源管理基础架构增强了部署的灵活性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参考书籍：</a:t>
            </a:r>
            <a:r>
              <a:rPr lang="en-US" altLang="zh-CN" dirty="0">
                <a:latin typeface="+mn-ea"/>
              </a:rPr>
              <a:t>The Datacenter as a Computer: an introduction to the Design of Warehouse-Scale Machines. U. </a:t>
            </a:r>
            <a:r>
              <a:rPr lang="en-US" altLang="zh-CN" dirty="0" err="1">
                <a:latin typeface="+mn-ea"/>
              </a:rPr>
              <a:t>Hoelzle</a:t>
            </a:r>
            <a:r>
              <a:rPr lang="en-US" altLang="zh-CN" dirty="0">
                <a:latin typeface="+mn-ea"/>
              </a:rPr>
              <a:t> et al. 2009. 1st. Morgan and Claypool Publishers. </a:t>
            </a:r>
          </a:p>
          <a:p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332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 smtClean="0">
                <a:latin typeface="+mj-ea"/>
              </a:rPr>
              <a:t>从WSC到云计算：多租户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5" name="内容占位符 4" descr="pic2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" b="126"/>
          <a:stretch/>
        </p:blipFill>
        <p:spPr>
          <a:xfrm>
            <a:off x="1538458" y="929336"/>
            <a:ext cx="6631159" cy="4071790"/>
          </a:xfrm>
        </p:spPr>
      </p:pic>
    </p:spTree>
    <p:extLst>
      <p:ext uri="{BB962C8B-B14F-4D97-AF65-F5344CB8AC3E}">
        <p14:creationId xmlns:p14="http://schemas.microsoft.com/office/powerpoint/2010/main" val="211828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+mj-ea"/>
              </a:rPr>
              <a:t>多租户、多应用如何管理？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计算机科学的所有问题，都可以通过另外一个层次的迂回来解决。当然除了某些有太多迂回的问题。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--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David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Wheeler</a:t>
            </a:r>
          </a:p>
          <a:p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4627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+mj-ea"/>
              </a:rPr>
              <a:t>虚拟化：每个用户逻辑上看到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3" name="图片 2" descr="pic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82" y="953244"/>
            <a:ext cx="4935299" cy="386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34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111" y="1597819"/>
            <a:ext cx="8513704" cy="110251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云计算演示：亚马逊</a:t>
            </a:r>
            <a: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EC2</a:t>
            </a: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的用户接口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163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+mj-ea"/>
              </a:rPr>
              <a:t>亚马逊EC2提供的服务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295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>
                <a:latin typeface="+mj-ea"/>
              </a:rPr>
              <a:t>本周内容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latin typeface="+mn-ea"/>
              </a:rPr>
              <a:t>数据中心与云计算技术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云计算的商业模式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云计算的核心技术</a:t>
            </a:r>
            <a:r>
              <a:rPr lang="en-US" altLang="zh-CN" dirty="0" smtClean="0">
                <a:latin typeface="+mn-ea"/>
              </a:rPr>
              <a:t>——</a:t>
            </a:r>
            <a:r>
              <a:rPr lang="zh-CN" altLang="en-US" dirty="0" smtClean="0">
                <a:latin typeface="+mn-ea"/>
              </a:rPr>
              <a:t>虚拟化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zh-CN" altLang="en-US" dirty="0" smtClean="0">
                <a:latin typeface="+mn-ea"/>
              </a:rPr>
              <a:t>计算虚拟化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zh-CN" altLang="en-US" dirty="0" smtClean="0">
                <a:latin typeface="+mn-ea"/>
              </a:rPr>
              <a:t>网络虚拟化</a:t>
            </a:r>
          </a:p>
          <a:p>
            <a:pPr lvl="1"/>
            <a:r>
              <a:rPr lang="zh-CN" altLang="en-US" dirty="0" smtClean="0">
                <a:latin typeface="+mn-ea"/>
              </a:rPr>
              <a:t>存储虚拟化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从虚拟化到云</a:t>
            </a:r>
            <a:r>
              <a:rPr lang="en-US" altLang="zh-CN" dirty="0" smtClean="0">
                <a:latin typeface="+mn-ea"/>
              </a:rPr>
              <a:t>——</a:t>
            </a:r>
            <a:r>
              <a:rPr lang="zh-CN" altLang="en-US" dirty="0" smtClean="0">
                <a:latin typeface="+mn-ea"/>
              </a:rPr>
              <a:t>资源调度与管理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云计算技术案例分析</a:t>
            </a:r>
            <a:endParaRPr lang="en-US" altLang="zh-CN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5322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云计算的商业模式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0487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+mj-ea"/>
              </a:rPr>
              <a:t>云计算的定义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 smtClean="0">
                <a:latin typeface="+mn-ea"/>
              </a:rPr>
              <a:t>云计算</a:t>
            </a:r>
            <a:r>
              <a:rPr lang="zh-CN" altLang="en-US" dirty="0">
                <a:latin typeface="+mn-ea"/>
              </a:rPr>
              <a:t>，英文为</a:t>
            </a:r>
            <a:r>
              <a:rPr lang="en-US" altLang="zh-CN" dirty="0">
                <a:latin typeface="+mn-ea"/>
              </a:rPr>
              <a:t>Cloud computing</a:t>
            </a:r>
          </a:p>
          <a:p>
            <a:pPr marL="0" indent="0">
              <a:buNone/>
            </a:pPr>
            <a:r>
              <a:rPr lang="zh-CN" altLang="en-US" dirty="0">
                <a:latin typeface="+mn-ea"/>
              </a:rPr>
              <a:t>   既指作为服务通过互联网传输的应用程序（</a:t>
            </a:r>
            <a:r>
              <a:rPr lang="en-US" altLang="zh-CN" dirty="0" err="1">
                <a:latin typeface="+mn-ea"/>
              </a:rPr>
              <a:t>SaaS</a:t>
            </a:r>
            <a:r>
              <a:rPr lang="zh-CN" altLang="en-US" dirty="0">
                <a:latin typeface="+mn-ea"/>
              </a:rPr>
              <a:t>），又指提供这些服务的，位于数据中心的硬件和系统软件（公用计算）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云：数据中心硬件与软</a:t>
            </a:r>
            <a:r>
              <a:rPr lang="zh-CN" altLang="en-US" dirty="0" smtClean="0">
                <a:latin typeface="+mn-ea"/>
              </a:rPr>
              <a:t>件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公有云</a:t>
            </a:r>
            <a:r>
              <a:rPr lang="en-US" altLang="zh-CN" dirty="0">
                <a:latin typeface="+mn-ea"/>
              </a:rPr>
              <a:t>: </a:t>
            </a:r>
            <a:r>
              <a:rPr lang="zh-CN" altLang="en-US" dirty="0">
                <a:latin typeface="+mn-ea"/>
              </a:rPr>
              <a:t> 用即付即走的模式，开放给大众</a:t>
            </a:r>
            <a:r>
              <a:rPr lang="zh-CN" altLang="en-US" dirty="0" smtClean="0">
                <a:latin typeface="+mn-ea"/>
              </a:rPr>
              <a:t>使用的云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私有云</a:t>
            </a:r>
            <a:r>
              <a:rPr lang="en-US" altLang="zh-CN" dirty="0">
                <a:latin typeface="+mn-ea"/>
              </a:rPr>
              <a:t>: </a:t>
            </a:r>
            <a:r>
              <a:rPr lang="zh-CN" altLang="en-US" dirty="0">
                <a:latin typeface="+mn-ea"/>
              </a:rPr>
              <a:t>一个企业或其他组织内部的数据</a:t>
            </a:r>
            <a:r>
              <a:rPr lang="zh-CN" altLang="en-US" dirty="0" smtClean="0">
                <a:latin typeface="+mn-ea"/>
              </a:rPr>
              <a:t>中心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公用计算</a:t>
            </a:r>
            <a:r>
              <a:rPr lang="en-US" altLang="zh-CN" dirty="0">
                <a:latin typeface="+mn-ea"/>
              </a:rPr>
              <a:t>: </a:t>
            </a:r>
            <a:r>
              <a:rPr lang="zh-CN" altLang="en-US" dirty="0">
                <a:latin typeface="+mn-ea"/>
              </a:rPr>
              <a:t>即用即走的计算，给人以无限资源的错觉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细粒度的记账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dirty="0">
                <a:latin typeface="+mn-ea"/>
              </a:rPr>
              <a:t>比如每小时</a:t>
            </a:r>
            <a:r>
              <a:rPr lang="en-US" altLang="zh-CN" dirty="0">
                <a:latin typeface="+mn-ea"/>
              </a:rPr>
              <a:t>) </a:t>
            </a:r>
          </a:p>
          <a:p>
            <a:r>
              <a:rPr lang="zh-CN" altLang="en-US" dirty="0">
                <a:latin typeface="+mn-ea"/>
              </a:rPr>
              <a:t>伯克利</a:t>
            </a:r>
            <a:r>
              <a:rPr lang="en-US" altLang="zh-CN" dirty="0">
                <a:latin typeface="+mn-ea"/>
              </a:rPr>
              <a:t>, </a:t>
            </a:r>
            <a:r>
              <a:rPr lang="zh-CN" altLang="en-US" dirty="0">
                <a:latin typeface="+mn-ea"/>
              </a:rPr>
              <a:t>加州大学伯克利分校，</a:t>
            </a:r>
            <a:r>
              <a:rPr lang="en-US" altLang="zh-CN" dirty="0">
                <a:latin typeface="+mn-ea"/>
              </a:rPr>
              <a:t>RAD</a:t>
            </a:r>
            <a:r>
              <a:rPr lang="zh-CN" altLang="en-US" dirty="0">
                <a:latin typeface="+mn-ea"/>
              </a:rPr>
              <a:t>实验室，</a:t>
            </a:r>
            <a:r>
              <a:rPr lang="en-US" altLang="zh-CN" dirty="0">
                <a:latin typeface="+mn-ea"/>
              </a:rPr>
              <a:t>2009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月</a:t>
            </a:r>
            <a:r>
              <a:rPr lang="en-US" altLang="zh-CN" dirty="0">
                <a:latin typeface="+mn-ea"/>
              </a:rPr>
              <a:t> </a:t>
            </a:r>
          </a:p>
          <a:p>
            <a:endParaRPr lang="en-US" altLang="zh-CN" dirty="0">
              <a:latin typeface="+mn-ea"/>
            </a:endParaRPr>
          </a:p>
          <a:p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5123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+mj-ea"/>
              </a:rPr>
              <a:t>云计算</a:t>
            </a:r>
            <a:r>
              <a:rPr lang="zh-CN" altLang="en-US" sz="3200" dirty="0" smtClean="0">
                <a:latin typeface="+mj-ea"/>
              </a:rPr>
              <a:t>的三大</a:t>
            </a:r>
            <a:r>
              <a:rPr lang="en-US" altLang="zh-CN" sz="3200" dirty="0" smtClean="0">
                <a:latin typeface="+mj-ea"/>
              </a:rPr>
              <a:t>特点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（商业模式）按需式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资源池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可测量的服务</a:t>
            </a:r>
            <a:endParaRPr lang="en-US" altLang="zh-CN" dirty="0">
              <a:latin typeface="+mn-ea"/>
            </a:endParaRPr>
          </a:p>
          <a:p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6767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云计算发展起来的技术推动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9232"/>
            <a:ext cx="8229600" cy="339447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2800" dirty="0">
                <a:latin typeface="+mn-ea"/>
              </a:rPr>
              <a:t>数据中心技术和</a:t>
            </a:r>
            <a:r>
              <a:rPr lang="en-US" altLang="zh-CN" sz="2800" dirty="0">
                <a:latin typeface="+mn-ea"/>
              </a:rPr>
              <a:t>WSC</a:t>
            </a:r>
          </a:p>
          <a:p>
            <a:r>
              <a:rPr lang="zh-CN" altLang="en-US" sz="2800" dirty="0">
                <a:latin typeface="+mn-ea"/>
              </a:rPr>
              <a:t>宽带网络普及化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</a:rPr>
              <a:t>数据可以自由进出数据中心</a:t>
            </a:r>
            <a:endParaRPr lang="en-US" altLang="zh-CN" sz="2400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大规模分布式系统的成熟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</a:rPr>
              <a:t>基础设施软件</a:t>
            </a:r>
            <a:r>
              <a:rPr lang="en-US" altLang="zh-CN" sz="2400" dirty="0">
                <a:latin typeface="+mn-ea"/>
              </a:rPr>
              <a:t>: </a:t>
            </a:r>
            <a:r>
              <a:rPr lang="zh-CN" altLang="en-US" sz="2400" dirty="0">
                <a:latin typeface="+mn-ea"/>
              </a:rPr>
              <a:t>例如</a:t>
            </a:r>
            <a:r>
              <a:rPr lang="en-US" altLang="zh-CN" sz="2400" dirty="0">
                <a:latin typeface="+mn-ea"/>
              </a:rPr>
              <a:t>Google </a:t>
            </a:r>
            <a:r>
              <a:rPr lang="en-US" altLang="zh-CN" sz="2400" dirty="0" smtClean="0">
                <a:latin typeface="+mn-ea"/>
              </a:rPr>
              <a:t>File System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zh-CN" altLang="en-US" sz="2400" dirty="0">
                <a:latin typeface="+mn-ea"/>
              </a:rPr>
              <a:t>业务专长</a:t>
            </a:r>
            <a:r>
              <a:rPr lang="en-US" altLang="zh-CN" sz="2400" dirty="0">
                <a:latin typeface="+mn-ea"/>
              </a:rPr>
              <a:t>: </a:t>
            </a:r>
            <a:r>
              <a:rPr lang="zh-CN" altLang="en-US" sz="2400" dirty="0">
                <a:latin typeface="+mn-ea"/>
              </a:rPr>
              <a:t>故障转移</a:t>
            </a:r>
            <a:r>
              <a:rPr lang="en-US" altLang="zh-CN" sz="2400" dirty="0">
                <a:latin typeface="+mn-ea"/>
              </a:rPr>
              <a:t>, </a:t>
            </a:r>
            <a:r>
              <a:rPr lang="zh-CN" altLang="en-US" sz="2400" dirty="0">
                <a:latin typeface="+mn-ea"/>
              </a:rPr>
              <a:t>分布式拒绝服务攻击</a:t>
            </a:r>
            <a:r>
              <a:rPr lang="en-US" altLang="zh-CN" sz="2400" dirty="0">
                <a:latin typeface="+mn-ea"/>
              </a:rPr>
              <a:t>, </a:t>
            </a:r>
            <a:r>
              <a:rPr lang="zh-CN" altLang="en-US" sz="2400" dirty="0">
                <a:latin typeface="+mn-ea"/>
              </a:rPr>
              <a:t>防火墙</a:t>
            </a:r>
            <a:r>
              <a:rPr lang="en-US" altLang="zh-CN" sz="2400" dirty="0">
                <a:latin typeface="+mn-ea"/>
              </a:rPr>
              <a:t>...</a:t>
            </a:r>
          </a:p>
          <a:p>
            <a:r>
              <a:rPr lang="zh-CN" altLang="en-US" sz="2800" dirty="0">
                <a:latin typeface="+mn-ea"/>
              </a:rPr>
              <a:t>虚拟化技术</a:t>
            </a:r>
            <a:endParaRPr lang="en-US" altLang="zh-CN" sz="2800" dirty="0">
              <a:latin typeface="+mn-ea"/>
            </a:endParaRPr>
          </a:p>
          <a:p>
            <a:pPr lvl="1"/>
            <a:r>
              <a:rPr lang="en-US" altLang="zh-CN" sz="2400" dirty="0">
                <a:latin typeface="+mn-ea"/>
              </a:rPr>
              <a:t>X86</a:t>
            </a:r>
            <a:r>
              <a:rPr lang="zh-CN" altLang="en-US" sz="2400" dirty="0">
                <a:latin typeface="+mn-ea"/>
              </a:rPr>
              <a:t>作为通用的指令集架构</a:t>
            </a:r>
            <a:r>
              <a:rPr lang="en-US" altLang="zh-CN" sz="2400" dirty="0">
                <a:latin typeface="+mn-ea"/>
              </a:rPr>
              <a:t>, </a:t>
            </a:r>
            <a:r>
              <a:rPr lang="zh-CN" altLang="en-US" sz="2400" dirty="0">
                <a:latin typeface="+mn-ea"/>
              </a:rPr>
              <a:t>快速的虚拟化</a:t>
            </a:r>
            <a:endParaRPr lang="en-US" altLang="zh-CN" sz="2400" dirty="0">
              <a:latin typeface="+mn-ea"/>
            </a:endParaRPr>
          </a:p>
          <a:p>
            <a:r>
              <a:rPr lang="en-US" altLang="zh-CN" sz="2800" dirty="0">
                <a:latin typeface="+mn-ea"/>
              </a:rPr>
              <a:t>开源软件带来的一系列标准化</a:t>
            </a:r>
          </a:p>
          <a:p>
            <a:pPr lvl="1"/>
            <a:r>
              <a:rPr lang="zh-CN" altLang="en-US" sz="2400" dirty="0">
                <a:latin typeface="+mn-ea"/>
              </a:rPr>
              <a:t>标准软件栈</a:t>
            </a:r>
            <a:r>
              <a:rPr lang="en-US" altLang="zh-CN" sz="2400" dirty="0">
                <a:latin typeface="+mn-ea"/>
              </a:rPr>
              <a:t>, </a:t>
            </a:r>
            <a:r>
              <a:rPr lang="zh-CN" altLang="en-US" sz="2400" dirty="0">
                <a:latin typeface="+mn-ea"/>
              </a:rPr>
              <a:t>大部分开源</a:t>
            </a:r>
            <a:r>
              <a:rPr lang="en-US" altLang="zh-CN" sz="2400" dirty="0">
                <a:latin typeface="+mn-ea"/>
              </a:rPr>
              <a:t>(LAMP)</a:t>
            </a:r>
          </a:p>
          <a:p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07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20013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+mj-ea"/>
              </a:rPr>
              <a:t>云计算发展的市场条件</a:t>
            </a:r>
            <a:r>
              <a:rPr lang="zh-CN" altLang="en-US" sz="3200" dirty="0" smtClean="0">
                <a:latin typeface="+mj-ea"/>
              </a:rPr>
              <a:t> </a:t>
            </a:r>
            <a:endParaRPr lang="en-US" sz="3200" dirty="0">
              <a:latin typeface="+mj-ea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63014"/>
            <a:ext cx="8229600" cy="377230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+mn-ea"/>
              </a:rPr>
              <a:t>大规模</a:t>
            </a:r>
            <a:r>
              <a:rPr lang="zh-CN" altLang="en-US" dirty="0">
                <a:latin typeface="+mn-ea"/>
              </a:rPr>
              <a:t>互联网</a:t>
            </a:r>
            <a:r>
              <a:rPr lang="en-US" altLang="zh-CN" dirty="0">
                <a:latin typeface="+mn-ea"/>
              </a:rPr>
              <a:t>应用</a:t>
            </a:r>
          </a:p>
          <a:p>
            <a:pPr lvl="1"/>
            <a:r>
              <a:rPr lang="zh-CN" altLang="en-US" sz="2400" dirty="0">
                <a:latin typeface="+mn-ea"/>
              </a:rPr>
              <a:t>规模经济</a:t>
            </a:r>
            <a:endParaRPr lang="en-US" altLang="zh-CN" sz="2400" dirty="0">
              <a:latin typeface="+mn-ea"/>
            </a:endParaRPr>
          </a:p>
          <a:p>
            <a:pPr lvl="1"/>
            <a:r>
              <a:rPr lang="en-US" altLang="zh-CN" sz="2400" dirty="0">
                <a:latin typeface="+mn-ea"/>
              </a:rPr>
              <a:t>需求增长促进建设增长</a:t>
            </a:r>
          </a:p>
          <a:p>
            <a:pPr lvl="1"/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大数据应用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低成本硬件</a:t>
            </a:r>
          </a:p>
          <a:p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368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37"/>
          <p:cNvGrpSpPr>
            <a:grpSpLocks/>
          </p:cNvGrpSpPr>
          <p:nvPr/>
        </p:nvGrpSpPr>
        <p:grpSpPr bwMode="auto">
          <a:xfrm>
            <a:off x="1116618" y="2217796"/>
            <a:ext cx="6654800" cy="2785735"/>
            <a:chOff x="1142999" y="3581400"/>
            <a:chExt cx="6654755" cy="2785735"/>
          </a:xfrm>
        </p:grpSpPr>
        <p:sp>
          <p:nvSpPr>
            <p:cNvPr id="109" name="Rectangle 34"/>
            <p:cNvSpPr/>
            <p:nvPr/>
          </p:nvSpPr>
          <p:spPr>
            <a:xfrm>
              <a:off x="5181572" y="4460875"/>
              <a:ext cx="2613007" cy="2174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110" name="Freeform 29"/>
            <p:cNvSpPr/>
            <p:nvPr/>
          </p:nvSpPr>
          <p:spPr>
            <a:xfrm>
              <a:off x="5181572" y="3581400"/>
              <a:ext cx="2616182" cy="908050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solidFill>
              <a:srgbClr val="D9D9D9"/>
            </a:solidFill>
            <a:ln w="19050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111" name="Rectangle 24"/>
            <p:cNvSpPr/>
            <p:nvPr/>
          </p:nvSpPr>
          <p:spPr>
            <a:xfrm>
              <a:off x="1142999" y="3581400"/>
              <a:ext cx="2613007" cy="10969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112" name="TextBox 35"/>
            <p:cNvSpPr txBox="1">
              <a:spLocks noChangeArrowheads="1"/>
            </p:cNvSpPr>
            <p:nvPr/>
          </p:nvSpPr>
          <p:spPr bwMode="auto">
            <a:xfrm>
              <a:off x="3916309" y="5843915"/>
              <a:ext cx="233908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2800" dirty="0" smtClean="0"/>
                <a:t>未使用的资源</a:t>
              </a:r>
              <a:endParaRPr lang="en-US" sz="2800" dirty="0"/>
            </a:p>
          </p:txBody>
        </p:sp>
        <p:sp>
          <p:nvSpPr>
            <p:cNvPr id="113" name="Rectangle 36"/>
            <p:cNvSpPr/>
            <p:nvPr/>
          </p:nvSpPr>
          <p:spPr>
            <a:xfrm>
              <a:off x="2988973" y="5919460"/>
              <a:ext cx="533396" cy="381000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25400" dir="2700000">
                <a:schemeClr val="accent6">
                  <a:lumMod val="50000"/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</p:grpSp>
      <p:sp>
        <p:nvSpPr>
          <p:cNvPr id="114" name="Title 1"/>
          <p:cNvSpPr>
            <a:spLocks noGrp="1"/>
          </p:cNvSpPr>
          <p:nvPr>
            <p:ph type="title"/>
          </p:nvPr>
        </p:nvSpPr>
        <p:spPr>
          <a:xfrm>
            <a:off x="457200" y="173080"/>
            <a:ext cx="8229600" cy="713140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+mj-ea"/>
              </a:rPr>
              <a:t>云计算的价值</a:t>
            </a:r>
            <a:endParaRPr lang="en-US" sz="3200" dirty="0" smtClean="0">
              <a:latin typeface="+mj-ea"/>
            </a:endParaRPr>
          </a:p>
        </p:txBody>
      </p:sp>
      <p:sp>
        <p:nvSpPr>
          <p:cNvPr id="116" name="Content Placeholder 2"/>
          <p:cNvSpPr txBox="1">
            <a:spLocks/>
          </p:cNvSpPr>
          <p:nvPr/>
        </p:nvSpPr>
        <p:spPr bwMode="auto">
          <a:xfrm>
            <a:off x="457200" y="753841"/>
            <a:ext cx="8382000" cy="1017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normAutofit/>
          </a:bodyPr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zh-CN" altLang="en-US" sz="2400" dirty="0"/>
              <a:t>对峰值的静态供给：浪费，但是对服务品质协议来说是必要的。</a:t>
            </a:r>
            <a:endParaRPr lang="en-US" altLang="zh-CN" sz="2400" dirty="0"/>
          </a:p>
        </p:txBody>
      </p:sp>
      <p:sp>
        <p:nvSpPr>
          <p:cNvPr id="117" name="TextBox 4"/>
          <p:cNvSpPr txBox="1">
            <a:spLocks noChangeArrowheads="1"/>
          </p:cNvSpPr>
          <p:nvPr/>
        </p:nvSpPr>
        <p:spPr bwMode="auto">
          <a:xfrm>
            <a:off x="1309388" y="3817996"/>
            <a:ext cx="22766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dirty="0"/>
              <a:t>“</a:t>
            </a:r>
            <a:r>
              <a:rPr lang="zh-CN" altLang="en-US" dirty="0"/>
              <a:t>静态供给</a:t>
            </a:r>
            <a:r>
              <a:rPr lang="en-US" altLang="zh-CN" dirty="0"/>
              <a:t>” </a:t>
            </a:r>
            <a:r>
              <a:rPr lang="zh-CN" altLang="en-US" dirty="0"/>
              <a:t>数据中心</a:t>
            </a:r>
            <a:endParaRPr lang="en-US" altLang="zh-CN" dirty="0"/>
          </a:p>
        </p:txBody>
      </p:sp>
      <p:sp>
        <p:nvSpPr>
          <p:cNvPr id="118" name="TextBox 5"/>
          <p:cNvSpPr txBox="1">
            <a:spLocks noChangeArrowheads="1"/>
          </p:cNvSpPr>
          <p:nvPr/>
        </p:nvSpPr>
        <p:spPr bwMode="auto">
          <a:xfrm>
            <a:off x="5265909" y="3894196"/>
            <a:ext cx="25075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dirty="0"/>
              <a:t>云上的</a:t>
            </a:r>
            <a:r>
              <a:rPr lang="en-US" altLang="zh-CN" dirty="0"/>
              <a:t>“</a:t>
            </a:r>
            <a:r>
              <a:rPr lang="zh-CN" altLang="en-US" dirty="0"/>
              <a:t>虚拟</a:t>
            </a:r>
            <a:r>
              <a:rPr lang="en-US" altLang="zh-CN" dirty="0"/>
              <a:t>” </a:t>
            </a:r>
            <a:r>
              <a:rPr lang="zh-CN" altLang="en-US" dirty="0"/>
              <a:t>数据中心</a:t>
            </a:r>
            <a:r>
              <a:rPr lang="en-US" altLang="zh-CN" dirty="0"/>
              <a:t> </a:t>
            </a:r>
          </a:p>
        </p:txBody>
      </p:sp>
      <p:grpSp>
        <p:nvGrpSpPr>
          <p:cNvPr id="119" name="Group 36"/>
          <p:cNvGrpSpPr>
            <a:grpSpLocks/>
          </p:cNvGrpSpPr>
          <p:nvPr/>
        </p:nvGrpSpPr>
        <p:grpSpPr bwMode="auto">
          <a:xfrm>
            <a:off x="692756" y="1457384"/>
            <a:ext cx="3527285" cy="2439333"/>
            <a:chOff x="719863" y="3048794"/>
            <a:chExt cx="3599228" cy="2458512"/>
          </a:xfrm>
        </p:grpSpPr>
        <p:cxnSp>
          <p:nvCxnSpPr>
            <p:cNvPr id="120" name="Straight Arrow Connector 9"/>
            <p:cNvCxnSpPr/>
            <p:nvPr/>
          </p:nvCxnSpPr>
          <p:spPr>
            <a:xfrm rot="5400000" flipH="1" flipV="1">
              <a:off x="76273" y="4115172"/>
              <a:ext cx="2134375" cy="162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1" name="Straight Arrow Connector 11"/>
            <p:cNvCxnSpPr/>
            <p:nvPr/>
          </p:nvCxnSpPr>
          <p:spPr>
            <a:xfrm>
              <a:off x="1142651" y="5181569"/>
              <a:ext cx="3124747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22" name="Freeform 16"/>
            <p:cNvSpPr/>
            <p:nvPr/>
          </p:nvSpPr>
          <p:spPr>
            <a:xfrm>
              <a:off x="1142651" y="3962383"/>
              <a:ext cx="2667941" cy="990389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123" name="TextBox 17"/>
            <p:cNvSpPr txBox="1"/>
            <p:nvPr/>
          </p:nvSpPr>
          <p:spPr>
            <a:xfrm>
              <a:off x="3711920" y="4232780"/>
              <a:ext cx="607171" cy="341216"/>
            </a:xfrm>
            <a:prstGeom prst="rect">
              <a:avLst/>
            </a:prstGeom>
            <a:noFill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262673"/>
                  </a:solidFill>
                </a:rPr>
                <a:t>需求</a:t>
              </a:r>
              <a:endParaRPr lang="en-US" sz="1600" dirty="0">
                <a:solidFill>
                  <a:srgbClr val="262673"/>
                </a:solidFill>
              </a:endParaRPr>
            </a:p>
          </p:txBody>
        </p:sp>
        <p:cxnSp>
          <p:nvCxnSpPr>
            <p:cNvPr id="124" name="Straight Arrow Connector 18"/>
            <p:cNvCxnSpPr/>
            <p:nvPr/>
          </p:nvCxnSpPr>
          <p:spPr>
            <a:xfrm>
              <a:off x="1142651" y="3815185"/>
              <a:ext cx="2744075" cy="1600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25" name="TextBox 19"/>
            <p:cNvSpPr txBox="1">
              <a:spLocks noChangeArrowheads="1"/>
            </p:cNvSpPr>
            <p:nvPr/>
          </p:nvSpPr>
          <p:spPr bwMode="auto">
            <a:xfrm>
              <a:off x="3700737" y="3477181"/>
              <a:ext cx="607171" cy="341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FF0000"/>
                  </a:solidFill>
                </a:rPr>
                <a:t>容量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26" name="TextBox 22"/>
            <p:cNvSpPr txBox="1">
              <a:spLocks noChangeArrowheads="1"/>
            </p:cNvSpPr>
            <p:nvPr/>
          </p:nvSpPr>
          <p:spPr bwMode="auto">
            <a:xfrm>
              <a:off x="2455007" y="5181600"/>
              <a:ext cx="581000" cy="325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/>
                <a:t>时间</a:t>
              </a:r>
              <a:endParaRPr lang="en-US" sz="1500" dirty="0"/>
            </a:p>
          </p:txBody>
        </p:sp>
        <p:sp>
          <p:nvSpPr>
            <p:cNvPr id="127" name="TextBox 23"/>
            <p:cNvSpPr txBox="1"/>
            <p:nvPr/>
          </p:nvSpPr>
          <p:spPr>
            <a:xfrm>
              <a:off x="719863" y="3923880"/>
              <a:ext cx="423973" cy="480805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zh-CN" altLang="en-US" sz="1500" dirty="0" smtClean="0">
                  <a:latin typeface="Arial" charset="0"/>
                  <a:ea typeface="ＭＳ Ｐゴシック" charset="-128"/>
                  <a:cs typeface="ＭＳ Ｐゴシック" charset="-128"/>
                </a:rPr>
                <a:t>资源</a:t>
              </a:r>
              <a:endParaRPr lang="en-US" sz="150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28" name="Group 37"/>
          <p:cNvGrpSpPr>
            <a:grpSpLocks/>
          </p:cNvGrpSpPr>
          <p:nvPr/>
        </p:nvGrpSpPr>
        <p:grpSpPr bwMode="auto">
          <a:xfrm>
            <a:off x="4739292" y="1455797"/>
            <a:ext cx="3747948" cy="2440711"/>
            <a:chOff x="4766102" y="3048001"/>
            <a:chExt cx="3820375" cy="2458299"/>
          </a:xfrm>
        </p:grpSpPr>
        <p:cxnSp>
          <p:nvCxnSpPr>
            <p:cNvPr id="129" name="Straight Arrow Connector 25"/>
            <p:cNvCxnSpPr/>
            <p:nvPr/>
          </p:nvCxnSpPr>
          <p:spPr>
            <a:xfrm rot="16200000" flipV="1">
              <a:off x="4118717" y="4111257"/>
              <a:ext cx="2132985" cy="6473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0" name="Straight Arrow Connector 26"/>
            <p:cNvCxnSpPr/>
            <p:nvPr/>
          </p:nvCxnSpPr>
          <p:spPr>
            <a:xfrm>
              <a:off x="5188447" y="5179387"/>
              <a:ext cx="3124700" cy="1598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1" name="Freeform 27"/>
            <p:cNvSpPr/>
            <p:nvPr/>
          </p:nvSpPr>
          <p:spPr>
            <a:xfrm>
              <a:off x="5188447" y="3960995"/>
              <a:ext cx="2668374" cy="991342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132" name="TextBox 28"/>
            <p:cNvSpPr txBox="1"/>
            <p:nvPr/>
          </p:nvSpPr>
          <p:spPr>
            <a:xfrm>
              <a:off x="7979943" y="4766860"/>
              <a:ext cx="606534" cy="340994"/>
            </a:xfrm>
            <a:prstGeom prst="rect">
              <a:avLst/>
            </a:prstGeom>
            <a:noFill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262673"/>
                  </a:solidFill>
                </a:rPr>
                <a:t>需求</a:t>
              </a:r>
              <a:endParaRPr lang="en-US" sz="1600" dirty="0">
                <a:solidFill>
                  <a:srgbClr val="262673"/>
                </a:solidFill>
              </a:endParaRPr>
            </a:p>
          </p:txBody>
        </p:sp>
        <p:sp>
          <p:nvSpPr>
            <p:cNvPr id="133" name="TextBox 30"/>
            <p:cNvSpPr txBox="1">
              <a:spLocks noChangeArrowheads="1"/>
            </p:cNvSpPr>
            <p:nvPr/>
          </p:nvSpPr>
          <p:spPr bwMode="auto">
            <a:xfrm>
              <a:off x="7941363" y="4191000"/>
              <a:ext cx="606534" cy="3409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FF0000"/>
                  </a:solidFill>
                </a:rPr>
                <a:t>容量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34" name="TextBox 31"/>
            <p:cNvSpPr txBox="1">
              <a:spLocks noChangeArrowheads="1"/>
            </p:cNvSpPr>
            <p:nvPr/>
          </p:nvSpPr>
          <p:spPr bwMode="auto">
            <a:xfrm>
              <a:off x="6501553" y="5180806"/>
              <a:ext cx="580390" cy="325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 smtClean="0"/>
                <a:t>时间</a:t>
              </a:r>
              <a:endParaRPr lang="en-US" sz="1500" dirty="0"/>
            </a:p>
          </p:txBody>
        </p:sp>
        <p:sp>
          <p:nvSpPr>
            <p:cNvPr id="135" name="TextBox 32"/>
            <p:cNvSpPr txBox="1"/>
            <p:nvPr/>
          </p:nvSpPr>
          <p:spPr>
            <a:xfrm>
              <a:off x="4766102" y="3923242"/>
              <a:ext cx="423527" cy="480492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zh-CN" altLang="en-US" sz="1500" dirty="0" smtClean="0">
                  <a:latin typeface="Arial" charset="0"/>
                  <a:ea typeface="ＭＳ Ｐゴシック" charset="-128"/>
                  <a:cs typeface="ＭＳ Ｐゴシック" charset="-128"/>
                </a:rPr>
                <a:t>资源</a:t>
              </a:r>
              <a:endParaRPr lang="en-US" sz="150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6" name="Freeform 33"/>
            <p:cNvSpPr/>
            <p:nvPr/>
          </p:nvSpPr>
          <p:spPr>
            <a:xfrm>
              <a:off x="5181974" y="3810695"/>
              <a:ext cx="2666756" cy="912994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34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5"/>
          <p:cNvSpPr/>
          <p:nvPr/>
        </p:nvSpPr>
        <p:spPr bwMode="auto">
          <a:xfrm>
            <a:off x="1247834" y="2004218"/>
            <a:ext cx="2613025" cy="16303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5" name="TextBox 36"/>
          <p:cNvSpPr txBox="1">
            <a:spLocks noChangeArrowheads="1"/>
          </p:cNvSpPr>
          <p:nvPr/>
        </p:nvSpPr>
        <p:spPr bwMode="auto">
          <a:xfrm>
            <a:off x="5801224" y="1893093"/>
            <a:ext cx="233910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2800" dirty="0" smtClean="0"/>
              <a:t>未使用的资源</a:t>
            </a:r>
            <a:endParaRPr lang="en-US" sz="2800" dirty="0"/>
          </a:p>
        </p:txBody>
      </p:sp>
      <p:sp>
        <p:nvSpPr>
          <p:cNvPr id="6" name="Rectangle 37"/>
          <p:cNvSpPr/>
          <p:nvPr/>
        </p:nvSpPr>
        <p:spPr bwMode="auto">
          <a:xfrm>
            <a:off x="4873684" y="1969293"/>
            <a:ext cx="533400" cy="38100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>
              <a:schemeClr val="accent6">
                <a:lumMod val="50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71157"/>
            <a:ext cx="8229600" cy="703732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latin typeface="+mj-ea"/>
              </a:rPr>
              <a:t>传统数据中心资源利用率低</a:t>
            </a:r>
            <a:endParaRPr lang="en-US" sz="3200" dirty="0" smtClean="0">
              <a:latin typeface="+mj-ea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792336"/>
            <a:ext cx="8382000" cy="61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normAutofit/>
          </a:bodyPr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zh-CN" altLang="en-US" sz="2400" dirty="0"/>
              <a:t>如果峰值的预测过高，则会造成资源大量浪费</a:t>
            </a:r>
            <a:endParaRPr lang="en-US" altLang="zh-CN" sz="2400" dirty="0"/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1367869" y="4361656"/>
            <a:ext cx="24929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dirty="0"/>
              <a:t>“静态供给”数据中心</a:t>
            </a:r>
            <a:endParaRPr lang="en-US" altLang="zh-CN" dirty="0"/>
          </a:p>
        </p:txBody>
      </p:sp>
      <p:grpSp>
        <p:nvGrpSpPr>
          <p:cNvPr id="11" name="Group 36"/>
          <p:cNvGrpSpPr>
            <a:grpSpLocks/>
          </p:cNvGrpSpPr>
          <p:nvPr/>
        </p:nvGrpSpPr>
        <p:grpSpPr bwMode="auto">
          <a:xfrm>
            <a:off x="823971" y="1664493"/>
            <a:ext cx="3527287" cy="2547313"/>
            <a:chOff x="719863" y="2939763"/>
            <a:chExt cx="3599229" cy="2567572"/>
          </a:xfrm>
        </p:grpSpPr>
        <p:cxnSp>
          <p:nvCxnSpPr>
            <p:cNvPr id="12" name="Straight Arrow Connector 9"/>
            <p:cNvCxnSpPr/>
            <p:nvPr/>
          </p:nvCxnSpPr>
          <p:spPr>
            <a:xfrm rot="5400000" flipH="1" flipV="1">
              <a:off x="76178" y="4115046"/>
              <a:ext cx="2134568" cy="161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Arrow Connector 11"/>
            <p:cNvCxnSpPr/>
            <p:nvPr/>
          </p:nvCxnSpPr>
          <p:spPr>
            <a:xfrm>
              <a:off x="1142652" y="5181540"/>
              <a:ext cx="3124745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Freeform 16"/>
            <p:cNvSpPr/>
            <p:nvPr/>
          </p:nvSpPr>
          <p:spPr>
            <a:xfrm>
              <a:off x="1142652" y="3962244"/>
              <a:ext cx="2667939" cy="990477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15" name="TextBox 17"/>
            <p:cNvSpPr txBox="1"/>
            <p:nvPr/>
          </p:nvSpPr>
          <p:spPr>
            <a:xfrm>
              <a:off x="3711921" y="4232665"/>
              <a:ext cx="607171" cy="341247"/>
            </a:xfrm>
            <a:prstGeom prst="rect">
              <a:avLst/>
            </a:prstGeom>
            <a:noFill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262673"/>
                  </a:solidFill>
                </a:rPr>
                <a:t>需求</a:t>
              </a:r>
              <a:endParaRPr lang="en-US" sz="1600" dirty="0">
                <a:solidFill>
                  <a:srgbClr val="262673"/>
                </a:solidFill>
              </a:endParaRPr>
            </a:p>
          </p:txBody>
        </p:sp>
        <p:cxnSp>
          <p:nvCxnSpPr>
            <p:cNvPr id="16" name="Straight Arrow Connector 18"/>
            <p:cNvCxnSpPr/>
            <p:nvPr/>
          </p:nvCxnSpPr>
          <p:spPr>
            <a:xfrm>
              <a:off x="1142652" y="3277390"/>
              <a:ext cx="2744074" cy="1600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TextBox 19"/>
            <p:cNvSpPr txBox="1">
              <a:spLocks noChangeArrowheads="1"/>
            </p:cNvSpPr>
            <p:nvPr/>
          </p:nvSpPr>
          <p:spPr bwMode="auto">
            <a:xfrm>
              <a:off x="3700737" y="2939763"/>
              <a:ext cx="607171" cy="341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FF0000"/>
                  </a:solidFill>
                </a:rPr>
                <a:t>容量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22"/>
            <p:cNvSpPr txBox="1">
              <a:spLocks noChangeArrowheads="1"/>
            </p:cNvSpPr>
            <p:nvPr/>
          </p:nvSpPr>
          <p:spPr bwMode="auto">
            <a:xfrm>
              <a:off x="2455008" y="5181600"/>
              <a:ext cx="581000" cy="3257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 smtClean="0"/>
                <a:t>时间</a:t>
              </a:r>
              <a:endParaRPr lang="en-US" sz="1500" dirty="0"/>
            </a:p>
          </p:txBody>
        </p:sp>
        <p:sp>
          <p:nvSpPr>
            <p:cNvPr id="19" name="TextBox 23"/>
            <p:cNvSpPr txBox="1"/>
            <p:nvPr/>
          </p:nvSpPr>
          <p:spPr>
            <a:xfrm>
              <a:off x="719863" y="3923858"/>
              <a:ext cx="423972" cy="480848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zh-CN" altLang="en-US" sz="1500" dirty="0" smtClean="0">
                  <a:latin typeface="Arial" charset="0"/>
                  <a:ea typeface="ＭＳ Ｐゴシック" charset="-128"/>
                  <a:cs typeface="ＭＳ Ｐゴシック" charset="-128"/>
                </a:rPr>
                <a:t>资源</a:t>
              </a:r>
              <a:endParaRPr lang="en-US" sz="1500" dirty="0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673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52342"/>
            <a:ext cx="8229600" cy="553214"/>
          </a:xfrm>
        </p:spPr>
        <p:txBody>
          <a:bodyPr>
            <a:noAutofit/>
          </a:bodyPr>
          <a:lstStyle/>
          <a:p>
            <a:r>
              <a:rPr lang="zh-CN" altLang="en-US" sz="3200" dirty="0" smtClean="0">
                <a:latin typeface="+mj-ea"/>
              </a:rPr>
              <a:t>能不能提高一些？</a:t>
            </a:r>
            <a:endParaRPr lang="en-US" sz="3200" dirty="0" smtClean="0">
              <a:latin typeface="+mj-ea"/>
            </a:endParaRP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030805" y="2628733"/>
            <a:ext cx="14670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2000" dirty="0" smtClean="0"/>
              <a:t>损失的收益</a:t>
            </a:r>
            <a:endParaRPr lang="en-US" sz="2000" dirty="0"/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5986823" y="4767307"/>
            <a:ext cx="14670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2000" dirty="0" smtClean="0"/>
              <a:t>损失的用户</a:t>
            </a:r>
            <a:endParaRPr lang="en-US" sz="2000" dirty="0"/>
          </a:p>
        </p:txBody>
      </p:sp>
      <p:sp>
        <p:nvSpPr>
          <p:cNvPr id="9" name="Up Arrow 83"/>
          <p:cNvSpPr/>
          <p:nvPr/>
        </p:nvSpPr>
        <p:spPr>
          <a:xfrm rot="3513410">
            <a:off x="4187032" y="1524627"/>
            <a:ext cx="762000" cy="954087"/>
          </a:xfrm>
          <a:prstGeom prst="up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10" name="Up Arrow 85"/>
          <p:cNvSpPr/>
          <p:nvPr/>
        </p:nvSpPr>
        <p:spPr>
          <a:xfrm rot="6949103">
            <a:off x="4138286" y="2645437"/>
            <a:ext cx="762000" cy="954088"/>
          </a:xfrm>
          <a:prstGeom prst="up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  <p:grpSp>
        <p:nvGrpSpPr>
          <p:cNvPr id="11" name="Group 62"/>
          <p:cNvGrpSpPr>
            <a:grpSpLocks/>
          </p:cNvGrpSpPr>
          <p:nvPr/>
        </p:nvGrpSpPr>
        <p:grpSpPr bwMode="auto">
          <a:xfrm>
            <a:off x="4889967" y="2789845"/>
            <a:ext cx="4035375" cy="2018377"/>
            <a:chOff x="1143000" y="2362201"/>
            <a:chExt cx="6123693" cy="3062827"/>
          </a:xfrm>
        </p:grpSpPr>
        <p:sp>
          <p:nvSpPr>
            <p:cNvPr id="12" name="Freeform 46"/>
            <p:cNvSpPr/>
            <p:nvPr/>
          </p:nvSpPr>
          <p:spPr>
            <a:xfrm>
              <a:off x="1663352" y="2909041"/>
              <a:ext cx="4581984" cy="1370711"/>
            </a:xfrm>
            <a:custGeom>
              <a:avLst/>
              <a:gdLst>
                <a:gd name="connsiteX0" fmla="*/ 0 w 4800600"/>
                <a:gd name="connsiteY0" fmla="*/ 1746955 h 1761066"/>
                <a:gd name="connsiteX1" fmla="*/ 7027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2477"/>
                <a:gd name="connsiteX1" fmla="*/ 778934 w 4800600"/>
                <a:gd name="connsiteY1" fmla="*/ 104422 h 1762477"/>
                <a:gd name="connsiteX2" fmla="*/ 1608667 w 4800600"/>
                <a:gd name="connsiteY2" fmla="*/ 1738488 h 1762477"/>
                <a:gd name="connsiteX3" fmla="*/ 2404940 w 4800600"/>
                <a:gd name="connsiteY3" fmla="*/ 95954 h 1762477"/>
                <a:gd name="connsiteX4" fmla="*/ 3200400 w 4800600"/>
                <a:gd name="connsiteY4" fmla="*/ 1746955 h 1762477"/>
                <a:gd name="connsiteX5" fmla="*/ 4030134 w 4800600"/>
                <a:gd name="connsiteY5" fmla="*/ 2822 h 1762477"/>
                <a:gd name="connsiteX6" fmla="*/ 4800600 w 4800600"/>
                <a:gd name="connsiteY6" fmla="*/ 1730022 h 1762477"/>
                <a:gd name="connsiteX0" fmla="*/ 0 w 4800600"/>
                <a:gd name="connsiteY0" fmla="*/ 1670755 h 1673577"/>
                <a:gd name="connsiteX1" fmla="*/ 778934 w 4800600"/>
                <a:gd name="connsiteY1" fmla="*/ 28222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78934 w 4800600"/>
                <a:gd name="connsiteY1" fmla="*/ 28222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78934 w 4800600"/>
                <a:gd name="connsiteY1" fmla="*/ 48926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13813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13813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04939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04939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1851"/>
                <a:gd name="connsiteX1" fmla="*/ 796681 w 4800600"/>
                <a:gd name="connsiteY1" fmla="*/ 7517 h 1671851"/>
                <a:gd name="connsiteX2" fmla="*/ 1608667 w 4800600"/>
                <a:gd name="connsiteY2" fmla="*/ 1662288 h 1671851"/>
                <a:gd name="connsiteX3" fmla="*/ 2387192 w 4800600"/>
                <a:gd name="connsiteY3" fmla="*/ 9401 h 1671851"/>
                <a:gd name="connsiteX4" fmla="*/ 3200400 w 4800600"/>
                <a:gd name="connsiteY4" fmla="*/ 1670755 h 1671851"/>
                <a:gd name="connsiteX5" fmla="*/ 4030134 w 4800600"/>
                <a:gd name="connsiteY5" fmla="*/ 2822 h 1671851"/>
                <a:gd name="connsiteX6" fmla="*/ 4800600 w 4800600"/>
                <a:gd name="connsiteY6" fmla="*/ 1653822 h 1671851"/>
                <a:gd name="connsiteX0" fmla="*/ 0 w 4800600"/>
                <a:gd name="connsiteY0" fmla="*/ 1670755 h 1671851"/>
                <a:gd name="connsiteX1" fmla="*/ 796681 w 4800600"/>
                <a:gd name="connsiteY1" fmla="*/ 7517 h 1671851"/>
                <a:gd name="connsiteX2" fmla="*/ 1608667 w 4800600"/>
                <a:gd name="connsiteY2" fmla="*/ 1662288 h 1671851"/>
                <a:gd name="connsiteX3" fmla="*/ 2413813 w 4800600"/>
                <a:gd name="connsiteY3" fmla="*/ 9400 h 1671851"/>
                <a:gd name="connsiteX4" fmla="*/ 3200400 w 4800600"/>
                <a:gd name="connsiteY4" fmla="*/ 1670755 h 1671851"/>
                <a:gd name="connsiteX5" fmla="*/ 4030134 w 4800600"/>
                <a:gd name="connsiteY5" fmla="*/ 2822 h 1671851"/>
                <a:gd name="connsiteX6" fmla="*/ 4800600 w 4800600"/>
                <a:gd name="connsiteY6" fmla="*/ 1653822 h 1671851"/>
                <a:gd name="connsiteX0" fmla="*/ 0 w 4800600"/>
                <a:gd name="connsiteY0" fmla="*/ 1670755 h 1671851"/>
                <a:gd name="connsiteX1" fmla="*/ 796681 w 4800600"/>
                <a:gd name="connsiteY1" fmla="*/ 7517 h 1671851"/>
                <a:gd name="connsiteX2" fmla="*/ 1608667 w 4800600"/>
                <a:gd name="connsiteY2" fmla="*/ 1662288 h 1671851"/>
                <a:gd name="connsiteX3" fmla="*/ 2413813 w 4800600"/>
                <a:gd name="connsiteY3" fmla="*/ 9400 h 1671851"/>
                <a:gd name="connsiteX4" fmla="*/ 3200400 w 4800600"/>
                <a:gd name="connsiteY4" fmla="*/ 1670755 h 1671851"/>
                <a:gd name="connsiteX5" fmla="*/ 4030134 w 4800600"/>
                <a:gd name="connsiteY5" fmla="*/ 2822 h 1671851"/>
                <a:gd name="connsiteX6" fmla="*/ 4800600 w 4800600"/>
                <a:gd name="connsiteY6" fmla="*/ 1653822 h 167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1671851">
                  <a:moveTo>
                    <a:pt x="0" y="1670755"/>
                  </a:moveTo>
                  <a:cubicBezTo>
                    <a:pt x="410902" y="1340416"/>
                    <a:pt x="528570" y="8928"/>
                    <a:pt x="796681" y="7517"/>
                  </a:cubicBezTo>
                  <a:cubicBezTo>
                    <a:pt x="1064792" y="6106"/>
                    <a:pt x="1339145" y="1661974"/>
                    <a:pt x="1608667" y="1662288"/>
                  </a:cubicBezTo>
                  <a:cubicBezTo>
                    <a:pt x="1878189" y="1662602"/>
                    <a:pt x="2148524" y="7989"/>
                    <a:pt x="2413813" y="9400"/>
                  </a:cubicBezTo>
                  <a:cubicBezTo>
                    <a:pt x="2679102" y="10811"/>
                    <a:pt x="2931013" y="1671851"/>
                    <a:pt x="3200400" y="1670755"/>
                  </a:cubicBezTo>
                  <a:cubicBezTo>
                    <a:pt x="3469787" y="1669659"/>
                    <a:pt x="3763434" y="5644"/>
                    <a:pt x="4030134" y="2822"/>
                  </a:cubicBezTo>
                  <a:cubicBezTo>
                    <a:pt x="4296834" y="0"/>
                    <a:pt x="4501610" y="1417669"/>
                    <a:pt x="4800600" y="1653822"/>
                  </a:cubicBezTo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chemeClr val="accent4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cxnSp>
          <p:nvCxnSpPr>
            <p:cNvPr id="13" name="Straight Arrow Connector 47"/>
            <p:cNvCxnSpPr/>
            <p:nvPr/>
          </p:nvCxnSpPr>
          <p:spPr bwMode="auto">
            <a:xfrm>
              <a:off x="1627217" y="4568831"/>
              <a:ext cx="4801206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TextBox 48"/>
            <p:cNvSpPr txBox="1"/>
            <p:nvPr/>
          </p:nvSpPr>
          <p:spPr bwMode="auto">
            <a:xfrm>
              <a:off x="1143000" y="3150319"/>
              <a:ext cx="630519" cy="723915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zh-CN" altLang="en-US" sz="1500" dirty="0" smtClean="0"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rPr>
                <a:t>资源</a:t>
              </a:r>
              <a:endParaRPr lang="en-US" sz="150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cxnSp>
          <p:nvCxnSpPr>
            <p:cNvPr id="15" name="Straight Arrow Connector 49"/>
            <p:cNvCxnSpPr/>
            <p:nvPr/>
          </p:nvCxnSpPr>
          <p:spPr bwMode="auto">
            <a:xfrm rot="5400000" flipH="1" flipV="1">
              <a:off x="521492" y="3465516"/>
              <a:ext cx="2209039" cy="241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TextBox 22"/>
            <p:cNvSpPr txBox="1">
              <a:spLocks noChangeArrowheads="1"/>
            </p:cNvSpPr>
            <p:nvPr/>
          </p:nvSpPr>
          <p:spPr bwMode="auto">
            <a:xfrm>
              <a:off x="6384002" y="4038600"/>
              <a:ext cx="864046" cy="490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 smtClean="0"/>
                <a:t>需求</a:t>
              </a:r>
              <a:endParaRPr lang="en-US" sz="1500" dirty="0"/>
            </a:p>
          </p:txBody>
        </p:sp>
        <p:sp>
          <p:nvSpPr>
            <p:cNvPr id="17" name="TextBox 22"/>
            <p:cNvSpPr txBox="1">
              <a:spLocks noChangeArrowheads="1"/>
            </p:cNvSpPr>
            <p:nvPr/>
          </p:nvSpPr>
          <p:spPr bwMode="auto">
            <a:xfrm>
              <a:off x="6402647" y="3258235"/>
              <a:ext cx="864046" cy="490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rgbClr val="FF0000"/>
                  </a:solidFill>
                </a:rPr>
                <a:t>容量</a:t>
              </a:r>
              <a:endParaRPr lang="en-US" sz="1500" dirty="0">
                <a:solidFill>
                  <a:srgbClr val="FF0000"/>
                </a:solidFill>
              </a:endParaRPr>
            </a:p>
          </p:txBody>
        </p:sp>
        <p:pic>
          <p:nvPicPr>
            <p:cNvPr id="18" name="Picture 52" descr="temp-1.png"/>
            <p:cNvPicPr>
              <a:picLocks noChangeAspect="1"/>
            </p:cNvPicPr>
            <p:nvPr/>
          </p:nvPicPr>
          <p:blipFill>
            <a:blip r:embed="rId2"/>
            <a:srcRect b="61111"/>
            <a:stretch>
              <a:fillRect/>
            </a:stretch>
          </p:blipFill>
          <p:spPr bwMode="auto">
            <a:xfrm>
              <a:off x="1647824" y="2895601"/>
              <a:ext cx="4600576" cy="533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53" descr="temp-4.png"/>
            <p:cNvPicPr>
              <a:picLocks noChangeAspect="1"/>
            </p:cNvPicPr>
            <p:nvPr/>
          </p:nvPicPr>
          <p:blipFill>
            <a:blip r:embed="rId3"/>
            <a:srcRect t="38773"/>
            <a:stretch>
              <a:fillRect/>
            </a:stretch>
          </p:blipFill>
          <p:spPr bwMode="auto">
            <a:xfrm>
              <a:off x="1635124" y="3440112"/>
              <a:ext cx="4600576" cy="839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" name="Straight Arrow Connector 54"/>
            <p:cNvCxnSpPr/>
            <p:nvPr/>
          </p:nvCxnSpPr>
          <p:spPr bwMode="auto">
            <a:xfrm>
              <a:off x="1627217" y="3426972"/>
              <a:ext cx="4601256" cy="2410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TextBox 22"/>
            <p:cNvSpPr txBox="1">
              <a:spLocks noChangeArrowheads="1"/>
            </p:cNvSpPr>
            <p:nvPr/>
          </p:nvSpPr>
          <p:spPr bwMode="auto">
            <a:xfrm>
              <a:off x="3079350" y="4934635"/>
              <a:ext cx="1739768" cy="490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 smtClean="0"/>
                <a:t>时间（天）</a:t>
              </a:r>
              <a:endParaRPr lang="en-US" sz="1500" dirty="0"/>
            </a:p>
          </p:txBody>
        </p:sp>
        <p:cxnSp>
          <p:nvCxnSpPr>
            <p:cNvPr id="22" name="Straight Arrow Connector 56"/>
            <p:cNvCxnSpPr/>
            <p:nvPr/>
          </p:nvCxnSpPr>
          <p:spPr bwMode="auto">
            <a:xfrm rot="5400000" flipH="1" flipV="1">
              <a:off x="3138887" y="4610987"/>
              <a:ext cx="91541" cy="7228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Arrow Connector 57"/>
            <p:cNvCxnSpPr/>
            <p:nvPr/>
          </p:nvCxnSpPr>
          <p:spPr bwMode="auto">
            <a:xfrm rot="5400000" flipH="1" flipV="1">
              <a:off x="4657782" y="4609784"/>
              <a:ext cx="81905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Arrow Connector 58"/>
            <p:cNvCxnSpPr/>
            <p:nvPr/>
          </p:nvCxnSpPr>
          <p:spPr bwMode="auto">
            <a:xfrm rot="5400000" flipH="1" flipV="1">
              <a:off x="6185110" y="4609784"/>
              <a:ext cx="74679" cy="241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5" name="TextBox 22"/>
            <p:cNvSpPr txBox="1">
              <a:spLocks noChangeArrowheads="1"/>
            </p:cNvSpPr>
            <p:nvPr/>
          </p:nvSpPr>
          <p:spPr bwMode="auto">
            <a:xfrm>
              <a:off x="2978150" y="4610100"/>
              <a:ext cx="367848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1</a:t>
              </a:r>
            </a:p>
          </p:txBody>
        </p:sp>
        <p:sp>
          <p:nvSpPr>
            <p:cNvPr id="26" name="TextBox 60"/>
            <p:cNvSpPr txBox="1">
              <a:spLocks noChangeArrowheads="1"/>
            </p:cNvSpPr>
            <p:nvPr/>
          </p:nvSpPr>
          <p:spPr bwMode="auto">
            <a:xfrm>
              <a:off x="4552017" y="4572000"/>
              <a:ext cx="331133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2</a:t>
              </a:r>
            </a:p>
          </p:txBody>
        </p:sp>
        <p:sp>
          <p:nvSpPr>
            <p:cNvPr id="27" name="TextBox 22"/>
            <p:cNvSpPr txBox="1">
              <a:spLocks noChangeArrowheads="1"/>
            </p:cNvSpPr>
            <p:nvPr/>
          </p:nvSpPr>
          <p:spPr bwMode="auto">
            <a:xfrm>
              <a:off x="6026150" y="4572000"/>
              <a:ext cx="38100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3</a:t>
              </a:r>
            </a:p>
          </p:txBody>
        </p:sp>
      </p:grpSp>
      <p:grpSp>
        <p:nvGrpSpPr>
          <p:cNvPr id="28" name="Group 99"/>
          <p:cNvGrpSpPr>
            <a:grpSpLocks/>
          </p:cNvGrpSpPr>
          <p:nvPr/>
        </p:nvGrpSpPr>
        <p:grpSpPr bwMode="auto">
          <a:xfrm>
            <a:off x="4914900" y="742783"/>
            <a:ext cx="4051761" cy="2015556"/>
            <a:chOff x="1143000" y="2362201"/>
            <a:chExt cx="6158655" cy="3063644"/>
          </a:xfrm>
        </p:grpSpPr>
        <p:cxnSp>
          <p:nvCxnSpPr>
            <p:cNvPr id="29" name="Straight Arrow Connector 63"/>
            <p:cNvCxnSpPr/>
            <p:nvPr/>
          </p:nvCxnSpPr>
          <p:spPr bwMode="auto">
            <a:xfrm>
              <a:off x="1628012" y="4567682"/>
              <a:ext cx="4799439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0" name="TextBox 64"/>
            <p:cNvSpPr txBox="1"/>
            <p:nvPr/>
          </p:nvSpPr>
          <p:spPr bwMode="auto">
            <a:xfrm>
              <a:off x="1143000" y="3149714"/>
              <a:ext cx="631555" cy="725122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zh-CN" altLang="en-US" sz="1500" dirty="0" smtClean="0"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rPr>
                <a:t>资源</a:t>
              </a:r>
              <a:endParaRPr lang="en-US" sz="150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cxnSp>
          <p:nvCxnSpPr>
            <p:cNvPr id="31" name="Straight Arrow Connector 65"/>
            <p:cNvCxnSpPr/>
            <p:nvPr/>
          </p:nvCxnSpPr>
          <p:spPr bwMode="auto">
            <a:xfrm rot="5400000" flipH="1" flipV="1">
              <a:off x="521652" y="3466148"/>
              <a:ext cx="2210307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32" name="Picture 71" descr="temp-3.png"/>
            <p:cNvPicPr>
              <a:picLocks noChangeAspect="1"/>
            </p:cNvPicPr>
            <p:nvPr/>
          </p:nvPicPr>
          <p:blipFill>
            <a:blip r:embed="rId4"/>
            <a:srcRect t="38773"/>
            <a:stretch>
              <a:fillRect/>
            </a:stretch>
          </p:blipFill>
          <p:spPr bwMode="auto">
            <a:xfrm>
              <a:off x="1625600" y="3429000"/>
              <a:ext cx="4600575" cy="839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extBox 22"/>
            <p:cNvSpPr txBox="1">
              <a:spLocks noChangeArrowheads="1"/>
            </p:cNvSpPr>
            <p:nvPr/>
          </p:nvSpPr>
          <p:spPr bwMode="auto">
            <a:xfrm>
              <a:off x="6417545" y="4038599"/>
              <a:ext cx="865465" cy="491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 smtClean="0"/>
                <a:t>需求</a:t>
              </a:r>
              <a:endParaRPr lang="en-US" sz="1500" dirty="0"/>
            </a:p>
          </p:txBody>
        </p:sp>
        <p:sp>
          <p:nvSpPr>
            <p:cNvPr id="34" name="TextBox 22"/>
            <p:cNvSpPr txBox="1">
              <a:spLocks noChangeArrowheads="1"/>
            </p:cNvSpPr>
            <p:nvPr/>
          </p:nvSpPr>
          <p:spPr bwMode="auto">
            <a:xfrm>
              <a:off x="6436190" y="3258235"/>
              <a:ext cx="865465" cy="491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rgbClr val="FF0000"/>
                  </a:solidFill>
                </a:rPr>
                <a:t>容量</a:t>
              </a:r>
              <a:endParaRPr lang="en-US" sz="1500" dirty="0">
                <a:solidFill>
                  <a:srgbClr val="FF0000"/>
                </a:solidFill>
              </a:endParaRPr>
            </a:p>
          </p:txBody>
        </p:sp>
        <p:pic>
          <p:nvPicPr>
            <p:cNvPr id="35" name="Picture 80" descr="temp-2.png"/>
            <p:cNvPicPr>
              <a:picLocks noChangeAspect="1"/>
            </p:cNvPicPr>
            <p:nvPr/>
          </p:nvPicPr>
          <p:blipFill>
            <a:blip r:embed="rId5"/>
            <a:srcRect b="61227"/>
            <a:stretch>
              <a:fillRect/>
            </a:stretch>
          </p:blipFill>
          <p:spPr bwMode="auto">
            <a:xfrm>
              <a:off x="1616663" y="2895600"/>
              <a:ext cx="4600575" cy="531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6" name="Straight Arrow Connector 81"/>
            <p:cNvCxnSpPr/>
            <p:nvPr/>
          </p:nvCxnSpPr>
          <p:spPr bwMode="auto">
            <a:xfrm>
              <a:off x="1628012" y="3426334"/>
              <a:ext cx="4599162" cy="2412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7" name="TextBox 22"/>
            <p:cNvSpPr txBox="1">
              <a:spLocks noChangeArrowheads="1"/>
            </p:cNvSpPr>
            <p:nvPr/>
          </p:nvSpPr>
          <p:spPr bwMode="auto">
            <a:xfrm>
              <a:off x="3077918" y="4934634"/>
              <a:ext cx="1742625" cy="491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 smtClean="0"/>
                <a:t>时间（天）</a:t>
              </a:r>
              <a:endParaRPr lang="en-US" sz="1500" dirty="0"/>
            </a:p>
          </p:txBody>
        </p:sp>
        <p:cxnSp>
          <p:nvCxnSpPr>
            <p:cNvPr id="38" name="Straight Arrow Connector 88"/>
            <p:cNvCxnSpPr/>
            <p:nvPr/>
          </p:nvCxnSpPr>
          <p:spPr bwMode="auto">
            <a:xfrm rot="5400000" flipH="1" flipV="1">
              <a:off x="3137338" y="4612323"/>
              <a:ext cx="94108" cy="482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89"/>
            <p:cNvCxnSpPr/>
            <p:nvPr/>
          </p:nvCxnSpPr>
          <p:spPr bwMode="auto">
            <a:xfrm rot="5400000" flipH="1" flipV="1">
              <a:off x="4657522" y="4607497"/>
              <a:ext cx="82042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90"/>
            <p:cNvCxnSpPr/>
            <p:nvPr/>
          </p:nvCxnSpPr>
          <p:spPr bwMode="auto">
            <a:xfrm rot="5400000" flipH="1" flipV="1">
              <a:off x="6184947" y="4609909"/>
              <a:ext cx="77216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1" name="TextBox 22"/>
            <p:cNvSpPr txBox="1">
              <a:spLocks noChangeArrowheads="1"/>
            </p:cNvSpPr>
            <p:nvPr/>
          </p:nvSpPr>
          <p:spPr bwMode="auto">
            <a:xfrm>
              <a:off x="2978150" y="4610100"/>
              <a:ext cx="367848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1</a:t>
              </a:r>
            </a:p>
          </p:txBody>
        </p:sp>
        <p:sp>
          <p:nvSpPr>
            <p:cNvPr id="42" name="TextBox 22"/>
            <p:cNvSpPr txBox="1">
              <a:spLocks noChangeArrowheads="1"/>
            </p:cNvSpPr>
            <p:nvPr/>
          </p:nvSpPr>
          <p:spPr bwMode="auto">
            <a:xfrm>
              <a:off x="4552017" y="4572000"/>
              <a:ext cx="331133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2</a:t>
              </a:r>
            </a:p>
          </p:txBody>
        </p:sp>
        <p:sp>
          <p:nvSpPr>
            <p:cNvPr id="43" name="TextBox 95"/>
            <p:cNvSpPr txBox="1">
              <a:spLocks noChangeArrowheads="1"/>
            </p:cNvSpPr>
            <p:nvPr/>
          </p:nvSpPr>
          <p:spPr bwMode="auto">
            <a:xfrm>
              <a:off x="6026150" y="4572000"/>
              <a:ext cx="38100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3</a:t>
              </a:r>
            </a:p>
          </p:txBody>
        </p:sp>
      </p:grpSp>
      <p:grpSp>
        <p:nvGrpSpPr>
          <p:cNvPr id="44" name="Group 100"/>
          <p:cNvGrpSpPr>
            <a:grpSpLocks/>
          </p:cNvGrpSpPr>
          <p:nvPr/>
        </p:nvGrpSpPr>
        <p:grpSpPr bwMode="auto">
          <a:xfrm>
            <a:off x="0" y="1683200"/>
            <a:ext cx="4023377" cy="2015556"/>
            <a:chOff x="1143000" y="2362201"/>
            <a:chExt cx="6115528" cy="3063644"/>
          </a:xfrm>
        </p:grpSpPr>
        <p:cxnSp>
          <p:nvCxnSpPr>
            <p:cNvPr id="45" name="Straight Arrow Connector 101"/>
            <p:cNvCxnSpPr/>
            <p:nvPr/>
          </p:nvCxnSpPr>
          <p:spPr bwMode="auto">
            <a:xfrm>
              <a:off x="1628014" y="4567682"/>
              <a:ext cx="4799454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6" name="TextBox 102"/>
            <p:cNvSpPr txBox="1"/>
            <p:nvPr/>
          </p:nvSpPr>
          <p:spPr bwMode="auto">
            <a:xfrm>
              <a:off x="1143000" y="3149714"/>
              <a:ext cx="631557" cy="725122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zh-CN" altLang="en-US" sz="1500" dirty="0" smtClean="0"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rPr>
                <a:t>资源</a:t>
              </a:r>
              <a:endParaRPr lang="en-US" sz="150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cxnSp>
          <p:nvCxnSpPr>
            <p:cNvPr id="47" name="Straight Arrow Connector 103"/>
            <p:cNvCxnSpPr/>
            <p:nvPr/>
          </p:nvCxnSpPr>
          <p:spPr bwMode="auto">
            <a:xfrm rot="5400000" flipH="1" flipV="1">
              <a:off x="521653" y="3466148"/>
              <a:ext cx="2210307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48" name="Picture 104" descr="temp-3.png"/>
            <p:cNvPicPr>
              <a:picLocks noChangeAspect="1"/>
            </p:cNvPicPr>
            <p:nvPr/>
          </p:nvPicPr>
          <p:blipFill>
            <a:blip r:embed="rId4"/>
            <a:srcRect t="-5228"/>
            <a:stretch>
              <a:fillRect/>
            </a:stretch>
          </p:blipFill>
          <p:spPr bwMode="auto">
            <a:xfrm>
              <a:off x="1625600" y="2825497"/>
              <a:ext cx="4600576" cy="1443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TextBox 22"/>
            <p:cNvSpPr txBox="1">
              <a:spLocks noChangeArrowheads="1"/>
            </p:cNvSpPr>
            <p:nvPr/>
          </p:nvSpPr>
          <p:spPr bwMode="auto">
            <a:xfrm>
              <a:off x="6393060" y="4038599"/>
              <a:ext cx="865468" cy="491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 smtClean="0"/>
                <a:t>需求</a:t>
              </a:r>
              <a:endParaRPr lang="en-US" sz="1500" dirty="0"/>
            </a:p>
          </p:txBody>
        </p:sp>
        <p:sp>
          <p:nvSpPr>
            <p:cNvPr id="50" name="TextBox 22"/>
            <p:cNvSpPr txBox="1">
              <a:spLocks noChangeArrowheads="1"/>
            </p:cNvSpPr>
            <p:nvPr/>
          </p:nvSpPr>
          <p:spPr bwMode="auto">
            <a:xfrm>
              <a:off x="6378292" y="3288793"/>
              <a:ext cx="865468" cy="491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rgbClr val="FF0000"/>
                  </a:solidFill>
                </a:rPr>
                <a:t>容量</a:t>
              </a:r>
              <a:endParaRPr lang="en-US" sz="1500" dirty="0"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112"/>
            <p:cNvCxnSpPr/>
            <p:nvPr/>
          </p:nvCxnSpPr>
          <p:spPr bwMode="auto">
            <a:xfrm>
              <a:off x="1628014" y="3426334"/>
              <a:ext cx="4599176" cy="2412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22"/>
            <p:cNvSpPr txBox="1">
              <a:spLocks noChangeArrowheads="1"/>
            </p:cNvSpPr>
            <p:nvPr/>
          </p:nvSpPr>
          <p:spPr bwMode="auto">
            <a:xfrm>
              <a:off x="3077917" y="4934634"/>
              <a:ext cx="1742630" cy="491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500" dirty="0" smtClean="0"/>
                <a:t>时间（天）</a:t>
              </a:r>
              <a:endParaRPr lang="en-US" sz="1500" dirty="0"/>
            </a:p>
          </p:txBody>
        </p:sp>
        <p:cxnSp>
          <p:nvCxnSpPr>
            <p:cNvPr id="53" name="Straight Arrow Connector 114"/>
            <p:cNvCxnSpPr/>
            <p:nvPr/>
          </p:nvCxnSpPr>
          <p:spPr bwMode="auto">
            <a:xfrm rot="5400000" flipH="1" flipV="1">
              <a:off x="3137344" y="4612323"/>
              <a:ext cx="94108" cy="482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Arrow Connector 115"/>
            <p:cNvCxnSpPr/>
            <p:nvPr/>
          </p:nvCxnSpPr>
          <p:spPr bwMode="auto">
            <a:xfrm rot="5400000" flipH="1" flipV="1">
              <a:off x="4657533" y="4607497"/>
              <a:ext cx="82042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116"/>
            <p:cNvCxnSpPr/>
            <p:nvPr/>
          </p:nvCxnSpPr>
          <p:spPr bwMode="auto">
            <a:xfrm rot="5400000" flipH="1" flipV="1">
              <a:off x="6184962" y="4609909"/>
              <a:ext cx="77216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6" name="TextBox 22"/>
            <p:cNvSpPr txBox="1">
              <a:spLocks noChangeArrowheads="1"/>
            </p:cNvSpPr>
            <p:nvPr/>
          </p:nvSpPr>
          <p:spPr bwMode="auto">
            <a:xfrm>
              <a:off x="2978150" y="4610100"/>
              <a:ext cx="367848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1</a:t>
              </a:r>
            </a:p>
          </p:txBody>
        </p:sp>
        <p:sp>
          <p:nvSpPr>
            <p:cNvPr id="57" name="TextBox 22"/>
            <p:cNvSpPr txBox="1">
              <a:spLocks noChangeArrowheads="1"/>
            </p:cNvSpPr>
            <p:nvPr/>
          </p:nvSpPr>
          <p:spPr bwMode="auto">
            <a:xfrm>
              <a:off x="4552017" y="4572000"/>
              <a:ext cx="331133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2</a:t>
              </a:r>
            </a:p>
          </p:txBody>
        </p:sp>
        <p:sp>
          <p:nvSpPr>
            <p:cNvPr id="58" name="TextBox 120"/>
            <p:cNvSpPr txBox="1">
              <a:spLocks noChangeArrowheads="1"/>
            </p:cNvSpPr>
            <p:nvPr/>
          </p:nvSpPr>
          <p:spPr bwMode="auto">
            <a:xfrm>
              <a:off x="6026150" y="4572000"/>
              <a:ext cx="38100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584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云计算的分类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650293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>
                <a:latin typeface="+mn-ea"/>
              </a:rPr>
              <a:t>指令集虚拟机(Amazon EC2, 3Tera)</a:t>
            </a:r>
          </a:p>
          <a:p>
            <a:r>
              <a:rPr lang="en-US" altLang="zh-CN" sz="2400" dirty="0">
                <a:latin typeface="+mn-ea"/>
              </a:rPr>
              <a:t>运行时托管虚拟机 (Microsoft Azure)</a:t>
            </a:r>
          </a:p>
          <a:p>
            <a:r>
              <a:rPr lang="en-US" altLang="zh-CN" sz="2400" dirty="0">
                <a:latin typeface="+mn-ea"/>
              </a:rPr>
              <a:t>框架</a:t>
            </a:r>
            <a:r>
              <a:rPr lang="zh-CN" altLang="en-US" sz="2400" dirty="0">
                <a:latin typeface="+mn-ea"/>
              </a:rPr>
              <a:t>型</a:t>
            </a:r>
            <a:r>
              <a:rPr lang="en-US" altLang="zh-CN" sz="2400" dirty="0">
                <a:latin typeface="+mn-ea"/>
              </a:rPr>
              <a:t>虚拟机(Google </a:t>
            </a:r>
            <a:r>
              <a:rPr lang="en-US" altLang="zh-CN" sz="2400" dirty="0" err="1">
                <a:latin typeface="+mn-ea"/>
              </a:rPr>
              <a:t>AppEngine</a:t>
            </a:r>
            <a:r>
              <a:rPr lang="en-US" altLang="zh-CN" sz="2400" dirty="0">
                <a:latin typeface="+mn-ea"/>
              </a:rPr>
              <a:t>, </a:t>
            </a:r>
            <a:r>
              <a:rPr lang="en-US" altLang="zh-CN" sz="2400" dirty="0" err="1">
                <a:latin typeface="+mn-ea"/>
              </a:rPr>
              <a:t>Force.com</a:t>
            </a:r>
            <a:r>
              <a:rPr lang="en-US" altLang="zh-CN" sz="2400" dirty="0">
                <a:latin typeface="+mn-ea"/>
              </a:rPr>
              <a:t>)</a:t>
            </a:r>
          </a:p>
          <a:p>
            <a:r>
              <a:rPr lang="en-US" altLang="zh-CN" sz="2400" dirty="0">
                <a:latin typeface="+mn-ea"/>
              </a:rPr>
              <a:t>折衷: </a:t>
            </a:r>
            <a:r>
              <a:rPr lang="zh-CN" altLang="en-US" sz="2400" dirty="0">
                <a:latin typeface="+mn-ea"/>
              </a:rPr>
              <a:t>灵活性</a:t>
            </a:r>
            <a:r>
              <a:rPr lang="en-US" altLang="zh-CN" sz="2400" dirty="0">
                <a:latin typeface="+mn-ea"/>
              </a:rPr>
              <a:t>/</a:t>
            </a:r>
            <a:r>
              <a:rPr lang="zh-CN" altLang="en-US" sz="2400" dirty="0">
                <a:latin typeface="+mn-ea"/>
              </a:rPr>
              <a:t>可移植性</a:t>
            </a:r>
            <a:r>
              <a:rPr lang="en-US" altLang="zh-CN" sz="2400" dirty="0">
                <a:latin typeface="+mn-ea"/>
              </a:rPr>
              <a:t> vs. “</a:t>
            </a:r>
            <a:r>
              <a:rPr lang="zh-CN" altLang="en-US" sz="2400" dirty="0">
                <a:latin typeface="+mn-ea"/>
              </a:rPr>
              <a:t>内置</a:t>
            </a:r>
            <a:r>
              <a:rPr lang="en-US" altLang="zh-CN" sz="2400" dirty="0">
                <a:latin typeface="+mn-ea"/>
              </a:rPr>
              <a:t>”</a:t>
            </a:r>
            <a:r>
              <a:rPr lang="zh-CN" altLang="en-US" sz="2400" dirty="0">
                <a:latin typeface="+mn-ea"/>
              </a:rPr>
              <a:t>功能</a:t>
            </a:r>
            <a:endParaRPr lang="en-US" altLang="zh-CN" sz="2400" dirty="0">
              <a:latin typeface="+mn-ea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1143001" y="3875087"/>
            <a:ext cx="7010400" cy="6096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CBB3A1"/>
              </a:gs>
            </a:gsLst>
            <a:lin ang="0" scaled="0"/>
            <a:tileRect/>
          </a:gra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  <p:cxnSp>
        <p:nvCxnSpPr>
          <p:cNvPr id="5" name="Straight Connector 7"/>
          <p:cNvCxnSpPr/>
          <p:nvPr/>
        </p:nvCxnSpPr>
        <p:spPr>
          <a:xfrm rot="5400000">
            <a:off x="723108" y="4293393"/>
            <a:ext cx="838200" cy="1587"/>
          </a:xfrm>
          <a:prstGeom prst="line">
            <a:avLst/>
          </a:prstGeom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9"/>
          <p:cNvCxnSpPr/>
          <p:nvPr/>
        </p:nvCxnSpPr>
        <p:spPr>
          <a:xfrm rot="5400000">
            <a:off x="3695702" y="4294187"/>
            <a:ext cx="838200" cy="3175"/>
          </a:xfrm>
          <a:prstGeom prst="line">
            <a:avLst/>
          </a:prstGeom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10"/>
          <p:cNvCxnSpPr/>
          <p:nvPr/>
        </p:nvCxnSpPr>
        <p:spPr>
          <a:xfrm rot="5400000">
            <a:off x="6743702" y="4294187"/>
            <a:ext cx="838200" cy="3175"/>
          </a:xfrm>
          <a:prstGeom prst="line">
            <a:avLst/>
          </a:prstGeom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11"/>
          <p:cNvCxnSpPr/>
          <p:nvPr/>
        </p:nvCxnSpPr>
        <p:spPr>
          <a:xfrm rot="5400000">
            <a:off x="7734301" y="4294187"/>
            <a:ext cx="838200" cy="0"/>
          </a:xfrm>
          <a:prstGeom prst="line">
            <a:avLst/>
          </a:prstGeom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762001" y="4713287"/>
            <a:ext cx="73342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/>
              <a:t>EC2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3636964" y="4713287"/>
            <a:ext cx="935037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/>
              <a:t>Azure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6019801" y="4713287"/>
            <a:ext cx="157797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/>
              <a:t>AppEngine</a:t>
            </a:r>
          </a:p>
        </p:txBody>
      </p:sp>
      <p:cxnSp>
        <p:nvCxnSpPr>
          <p:cNvPr id="12" name="Straight Arrow Connector 17"/>
          <p:cNvCxnSpPr/>
          <p:nvPr/>
        </p:nvCxnSpPr>
        <p:spPr>
          <a:xfrm>
            <a:off x="8001001" y="3341687"/>
            <a:ext cx="838200" cy="1588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9"/>
          <p:cNvCxnSpPr/>
          <p:nvPr/>
        </p:nvCxnSpPr>
        <p:spPr>
          <a:xfrm rot="10800000">
            <a:off x="533401" y="3341687"/>
            <a:ext cx="762000" cy="1588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25"/>
          <p:cNvSpPr txBox="1">
            <a:spLocks noChangeArrowheads="1"/>
          </p:cNvSpPr>
          <p:nvPr/>
        </p:nvSpPr>
        <p:spPr bwMode="auto">
          <a:xfrm>
            <a:off x="1295401" y="2960687"/>
            <a:ext cx="138357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zh-CN" altLang="en-US" sz="2200" dirty="0"/>
              <a:t>较低等级</a:t>
            </a:r>
            <a:r>
              <a:rPr lang="en-US" altLang="zh-CN" sz="2200" dirty="0"/>
              <a:t>,</a:t>
            </a:r>
          </a:p>
          <a:p>
            <a:r>
              <a:rPr lang="zh-CN" altLang="en-US" sz="2200" dirty="0"/>
              <a:t>更少托管</a:t>
            </a:r>
            <a:endParaRPr lang="en-US" altLang="zh-CN" sz="2200" dirty="0"/>
          </a:p>
        </p:txBody>
      </p:sp>
      <p:sp>
        <p:nvSpPr>
          <p:cNvPr id="15" name="TextBox 26"/>
          <p:cNvSpPr txBox="1">
            <a:spLocks noChangeArrowheads="1"/>
          </p:cNvSpPr>
          <p:nvPr/>
        </p:nvSpPr>
        <p:spPr bwMode="auto">
          <a:xfrm>
            <a:off x="6617427" y="2960687"/>
            <a:ext cx="138357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zh-CN" altLang="en-US" sz="2200" dirty="0"/>
              <a:t>较高等级</a:t>
            </a:r>
            <a:r>
              <a:rPr lang="en-US" altLang="zh-CN" sz="2200" dirty="0"/>
              <a:t>,</a:t>
            </a:r>
          </a:p>
          <a:p>
            <a:pPr algn="r"/>
            <a:r>
              <a:rPr lang="zh-CN" altLang="en-US" sz="2200" dirty="0"/>
              <a:t>更多托管</a:t>
            </a:r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316487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/>
      <p:bldP spid="11" grpId="0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另一种分类方法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>
                <a:latin typeface="+mn-ea"/>
              </a:rPr>
              <a:t>软件即服务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 err="1">
                <a:latin typeface="+mn-ea"/>
              </a:rPr>
              <a:t>SaaS</a:t>
            </a:r>
            <a:r>
              <a:rPr lang="zh-CN" altLang="en-US" dirty="0">
                <a:latin typeface="+mn-ea"/>
              </a:rPr>
              <a:t>）</a:t>
            </a:r>
            <a:r>
              <a:rPr lang="en-US" altLang="zh-CN" dirty="0">
                <a:latin typeface="+mn-ea"/>
              </a:rPr>
              <a:t>: </a:t>
            </a:r>
            <a:r>
              <a:rPr lang="zh-CN" altLang="en-US" dirty="0">
                <a:latin typeface="+mn-ea"/>
              </a:rPr>
              <a:t>消费者使用提供商运行在云设施上的应用程序，基本无法控制程序或基础设施。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平台即服务（</a:t>
            </a:r>
            <a:r>
              <a:rPr lang="en-US" altLang="zh-CN" dirty="0" err="1">
                <a:latin typeface="+mn-ea"/>
              </a:rPr>
              <a:t>PaaS</a:t>
            </a:r>
            <a:r>
              <a:rPr lang="zh-CN" altLang="en-US" dirty="0">
                <a:latin typeface="+mn-ea"/>
              </a:rPr>
              <a:t>）</a:t>
            </a:r>
            <a:r>
              <a:rPr lang="en-US" altLang="zh-CN" dirty="0">
                <a:latin typeface="+mn-ea"/>
              </a:rPr>
              <a:t>: </a:t>
            </a:r>
            <a:r>
              <a:rPr lang="zh-CN" altLang="en-US" dirty="0">
                <a:latin typeface="+mn-ea"/>
              </a:rPr>
              <a:t>消费者将自己编写的程序，或者利用提供商的库、服务、工具编写的程序部署在云基础设施上。消费者可以控制应用程序，但不能控制基础设施。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基础设施即服务（</a:t>
            </a:r>
            <a:r>
              <a:rPr lang="en-US" altLang="zh-CN" dirty="0" err="1">
                <a:latin typeface="+mn-ea"/>
              </a:rPr>
              <a:t>IaaS</a:t>
            </a:r>
            <a:r>
              <a:rPr lang="zh-CN" altLang="en-US" dirty="0">
                <a:latin typeface="+mn-ea"/>
              </a:rPr>
              <a:t>）</a:t>
            </a:r>
            <a:r>
              <a:rPr lang="en-US" altLang="zh-CN" dirty="0">
                <a:latin typeface="+mn-ea"/>
              </a:rPr>
              <a:t>: </a:t>
            </a:r>
            <a:r>
              <a:rPr lang="zh-CN" altLang="en-US" dirty="0">
                <a:latin typeface="+mn-ea"/>
              </a:rPr>
              <a:t>提供处理、存储、网络和其他基础计算资源，消费者可以利用这些资源部署运行任意程序，包括操作系统或者应用程序。</a:t>
            </a:r>
            <a:endParaRPr lang="en-US" altLang="zh-CN" dirty="0">
              <a:latin typeface="+mn-ea"/>
            </a:endParaRPr>
          </a:p>
          <a:p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099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大数据与云计算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8129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1312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+mj-ea"/>
              </a:rPr>
              <a:t>Gartner</a:t>
            </a:r>
            <a:r>
              <a:rPr lang="zh-CN" altLang="en-US" sz="3200" dirty="0" smtClean="0">
                <a:latin typeface="+mj-ea"/>
              </a:rPr>
              <a:t>新技术炒作曲线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56" y="855545"/>
            <a:ext cx="7958070" cy="37917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148" y="4649869"/>
            <a:ext cx="4315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Gartner (August 2014) </a:t>
            </a:r>
          </a:p>
        </p:txBody>
      </p:sp>
    </p:spTree>
    <p:extLst>
      <p:ext uri="{BB962C8B-B14F-4D97-AF65-F5344CB8AC3E}">
        <p14:creationId xmlns:p14="http://schemas.microsoft.com/office/powerpoint/2010/main" val="4084630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虚拟化技术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520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 err="1" smtClean="0">
                <a:latin typeface="+mj-ea"/>
              </a:rPr>
              <a:t>为什么要虚拟化？Partitioning</a:t>
            </a:r>
            <a:r>
              <a:rPr lang="en-US" altLang="zh-CN" sz="3200" dirty="0" smtClean="0">
                <a:latin typeface="+mj-ea"/>
              </a:rPr>
              <a:t> +</a:t>
            </a:r>
            <a:r>
              <a:rPr lang="zh-CN" altLang="en-US" sz="3200" dirty="0" smtClean="0">
                <a:latin typeface="+mj-ea"/>
              </a:rPr>
              <a:t> </a:t>
            </a:r>
            <a:r>
              <a:rPr lang="en-US" altLang="zh-CN" sz="3200" dirty="0" smtClean="0">
                <a:latin typeface="+mj-ea"/>
              </a:rPr>
              <a:t>Abstraction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3813465" cy="339447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分区 </a:t>
            </a:r>
            <a:endParaRPr lang="en-US" altLang="zh-CN" dirty="0"/>
          </a:p>
          <a:p>
            <a:pPr lvl="1"/>
            <a:r>
              <a:rPr lang="zh-CN" altLang="en-US" dirty="0"/>
              <a:t>分享</a:t>
            </a:r>
            <a:r>
              <a:rPr lang="en-US" altLang="zh-CN" dirty="0"/>
              <a:t>: </a:t>
            </a:r>
            <a:r>
              <a:rPr lang="zh-CN" altLang="en-US" dirty="0"/>
              <a:t>打破一个大资源</a:t>
            </a:r>
            <a:endParaRPr lang="en-US" altLang="zh-CN" dirty="0"/>
          </a:p>
          <a:p>
            <a:pPr lvl="1"/>
            <a:r>
              <a:rPr lang="zh-CN" altLang="en-US" dirty="0"/>
              <a:t>比如</a:t>
            </a:r>
            <a:r>
              <a:rPr lang="en-US" altLang="zh-CN" dirty="0"/>
              <a:t>, </a:t>
            </a:r>
            <a:r>
              <a:rPr lang="zh-CN" altLang="en-US" dirty="0"/>
              <a:t>服务器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抽象</a:t>
            </a:r>
            <a:endParaRPr lang="en-US" altLang="zh-CN" dirty="0"/>
          </a:p>
          <a:p>
            <a:pPr lvl="1"/>
            <a:r>
              <a:rPr lang="zh-CN" altLang="en-US" dirty="0"/>
              <a:t>用一个指令集仿真另一个指令集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547" y="1578874"/>
            <a:ext cx="4366920" cy="26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44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3200" dirty="0" smtClean="0"/>
              <a:t>为什么要虚拟化？</a:t>
            </a:r>
            <a:r>
              <a:rPr lang="en-US" altLang="zh-CN" sz="3200" dirty="0" smtClean="0"/>
              <a:t>Pooling,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Security,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Management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/>
              <a:t>池化</a:t>
            </a:r>
            <a:endParaRPr lang="en-US" altLang="zh-CN" dirty="0"/>
          </a:p>
          <a:p>
            <a:pPr lvl="1"/>
            <a:r>
              <a:rPr lang="zh-CN" altLang="en-US" dirty="0"/>
              <a:t>聚合</a:t>
            </a:r>
            <a:r>
              <a:rPr lang="en-US" altLang="zh-CN" dirty="0"/>
              <a:t>: </a:t>
            </a:r>
            <a:r>
              <a:rPr lang="zh-CN" altLang="en-US" dirty="0"/>
              <a:t>将多个资源结合起来</a:t>
            </a:r>
            <a:endParaRPr lang="en-US" altLang="zh-CN" dirty="0"/>
          </a:p>
          <a:p>
            <a:pPr lvl="1"/>
            <a:r>
              <a:rPr lang="zh-CN" altLang="en-US" dirty="0"/>
              <a:t>合一：例如存储</a:t>
            </a:r>
            <a:endParaRPr lang="en-US" altLang="zh-CN" dirty="0"/>
          </a:p>
          <a:p>
            <a:pPr lvl="1"/>
            <a:r>
              <a:rPr lang="zh-CN" altLang="en-US" dirty="0"/>
              <a:t>动态</a:t>
            </a:r>
            <a:r>
              <a:rPr lang="en-US" altLang="zh-CN" dirty="0"/>
              <a:t>: </a:t>
            </a:r>
            <a:r>
              <a:rPr lang="zh-CN" altLang="en-US" dirty="0"/>
              <a:t>快速分配</a:t>
            </a:r>
            <a:endParaRPr lang="en-US" altLang="zh-CN" dirty="0"/>
          </a:p>
          <a:p>
            <a:pPr lvl="2"/>
            <a:r>
              <a:rPr lang="zh-CN" altLang="en-US" dirty="0"/>
              <a:t>虚拟机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隔离</a:t>
            </a:r>
            <a:r>
              <a:rPr lang="en-US" altLang="zh-CN" dirty="0"/>
              <a:t>: </a:t>
            </a:r>
            <a:r>
              <a:rPr lang="zh-CN" altLang="en-US" dirty="0"/>
              <a:t>保护消费者隔离其他租客</a:t>
            </a:r>
            <a:endParaRPr lang="en-US" altLang="zh-CN" dirty="0"/>
          </a:p>
          <a:p>
            <a:pPr lvl="1"/>
            <a:r>
              <a:rPr lang="zh-CN" altLang="en-US" dirty="0"/>
              <a:t>例如虚拟专用网（</a:t>
            </a:r>
            <a:r>
              <a:rPr lang="en-US" altLang="zh-CN" dirty="0"/>
              <a:t>VPN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便于管理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dirty="0"/>
              <a:t>分布式</a:t>
            </a:r>
            <a:r>
              <a:rPr lang="en-US" altLang="zh-CN" dirty="0"/>
              <a:t>, </a:t>
            </a:r>
            <a:r>
              <a:rPr lang="zh-CN" altLang="en-US" dirty="0"/>
              <a:t>部署</a:t>
            </a:r>
            <a:r>
              <a:rPr lang="en-US" altLang="zh-CN" dirty="0"/>
              <a:t>, </a:t>
            </a:r>
            <a:r>
              <a:rPr lang="zh-CN" altLang="en-US" dirty="0"/>
              <a:t>测试</a:t>
            </a:r>
            <a:endParaRPr lang="en-US" altLang="zh-CN" dirty="0"/>
          </a:p>
          <a:p>
            <a:pPr lvl="2"/>
            <a:r>
              <a:rPr lang="zh-CN" altLang="en-US" dirty="0"/>
              <a:t>改变</a:t>
            </a:r>
            <a:r>
              <a:rPr lang="en-US" altLang="zh-CN" dirty="0"/>
              <a:t>/</a:t>
            </a:r>
            <a:r>
              <a:rPr lang="zh-CN" altLang="en-US" dirty="0"/>
              <a:t>机动性</a:t>
            </a:r>
            <a:r>
              <a:rPr lang="en-US" altLang="zh-CN" dirty="0"/>
              <a:t>, </a:t>
            </a:r>
            <a:r>
              <a:rPr lang="zh-CN" altLang="en-US" dirty="0"/>
              <a:t>负载均衡</a:t>
            </a:r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729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3583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虚拟化的概念是广泛的</a:t>
            </a:r>
            <a:endParaRPr kumimoji="1" lang="zh-CN" altLang="en-US" sz="32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907477"/>
              </p:ext>
            </p:extLst>
          </p:nvPr>
        </p:nvGraphicFramePr>
        <p:xfrm>
          <a:off x="1696659" y="866070"/>
          <a:ext cx="5900629" cy="4145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00629"/>
              </a:tblGrid>
              <a:tr h="4101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/>
                        <a:t>用户虚拟化</a:t>
                      </a:r>
                      <a:endParaRPr lang="zh-CN" altLang="en-US" sz="2800" b="0" dirty="0"/>
                    </a:p>
                  </a:txBody>
                  <a:tcPr anchor="ctr"/>
                </a:tc>
              </a:tr>
              <a:tr h="4101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/>
                        <a:t>应用程序虚拟化</a:t>
                      </a:r>
                      <a:endParaRPr lang="zh-CN" altLang="en-US" sz="2800" b="0" dirty="0"/>
                    </a:p>
                  </a:txBody>
                  <a:tcPr anchor="ctr"/>
                </a:tc>
              </a:tr>
              <a:tr h="4101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/>
                        <a:t>桌面</a:t>
                      </a:r>
                      <a:endParaRPr lang="zh-CN" altLang="en-US" sz="2800" b="0" dirty="0"/>
                    </a:p>
                  </a:txBody>
                  <a:tcPr anchor="ctr"/>
                </a:tc>
              </a:tr>
              <a:tr h="4101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/>
                        <a:t>服务虚拟化</a:t>
                      </a:r>
                      <a:endParaRPr lang="zh-CN" altLang="en-US" sz="2800" b="0" dirty="0"/>
                    </a:p>
                  </a:txBody>
                  <a:tcPr anchor="ctr"/>
                </a:tc>
              </a:tr>
              <a:tr h="4101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/>
                        <a:t>操作系统虚拟化</a:t>
                      </a:r>
                      <a:endParaRPr lang="zh-CN" altLang="en-US" sz="2800" b="0" dirty="0"/>
                    </a:p>
                  </a:txBody>
                  <a:tcPr anchor="ctr"/>
                </a:tc>
              </a:tr>
              <a:tr h="4101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/>
                        <a:t>服务器虚拟化</a:t>
                      </a:r>
                      <a:endParaRPr lang="zh-CN" altLang="en-US" sz="2800" b="0" dirty="0"/>
                    </a:p>
                  </a:txBody>
                  <a:tcPr anchor="ctr"/>
                </a:tc>
              </a:tr>
              <a:tr h="4101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/>
                        <a:t>存储虚拟化</a:t>
                      </a:r>
                      <a:endParaRPr lang="zh-CN" altLang="en-US" sz="2800" b="0" dirty="0"/>
                    </a:p>
                  </a:txBody>
                  <a:tcPr anchor="ctr"/>
                </a:tc>
              </a:tr>
              <a:tr h="4101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 smtClean="0"/>
                        <a:t>网络虚拟化</a:t>
                      </a:r>
                      <a:endParaRPr lang="zh-CN" altLang="en-US" sz="2800" b="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0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数据中心虚拟化的三个重要内容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 smtClean="0"/>
              <a:t>计算虚拟化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存储虚拟化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网络虚拟化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7988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计算虚拟化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323821"/>
            <a:ext cx="8229600" cy="2497949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sz="2400" dirty="0" smtClean="0"/>
              <a:t>主操作系统</a:t>
            </a:r>
            <a:r>
              <a:rPr kumimoji="1" lang="zh-CN" altLang="en-US" sz="2400" dirty="0"/>
              <a:t>：运行在真实机器之上</a:t>
            </a:r>
            <a:endParaRPr kumimoji="1" lang="en-US" altLang="zh-CN" sz="2400" dirty="0"/>
          </a:p>
          <a:p>
            <a:r>
              <a:rPr kumimoji="1" lang="zh-CN" altLang="en-US" sz="2400" dirty="0" smtClean="0"/>
              <a:t>客户操作系统</a:t>
            </a:r>
            <a:r>
              <a:rPr kumimoji="1" lang="zh-CN" altLang="en-US" sz="2400" dirty="0"/>
              <a:t>：运</a:t>
            </a:r>
            <a:r>
              <a:rPr kumimoji="1" lang="zh-CN" altLang="en-US" sz="2400" dirty="0" smtClean="0"/>
              <a:t>行在主操作系统之上</a:t>
            </a:r>
            <a:endParaRPr kumimoji="1" lang="en-US" altLang="zh-CN" sz="2400" dirty="0" smtClean="0"/>
          </a:p>
          <a:p>
            <a:pPr lvl="1"/>
            <a:r>
              <a:rPr kumimoji="1" lang="zh-CN" altLang="en-US" sz="2000" dirty="0" smtClean="0"/>
              <a:t>例如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Windows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XP</a:t>
            </a:r>
            <a:r>
              <a:rPr kumimoji="1" lang="zh-CN" altLang="en-US" sz="2000" dirty="0"/>
              <a:t>可以运行在</a:t>
            </a:r>
            <a:r>
              <a:rPr kumimoji="1" lang="en-US" altLang="zh-CN" sz="2000" dirty="0"/>
              <a:t>Win</a:t>
            </a:r>
            <a:r>
              <a:rPr kumimoji="1" lang="zh-CN" altLang="en-US" sz="2000" dirty="0"/>
              <a:t> </a:t>
            </a:r>
            <a:r>
              <a:rPr kumimoji="1" lang="zh-CN" altLang="zh-CN" sz="2000" dirty="0"/>
              <a:t>7</a:t>
            </a:r>
            <a:r>
              <a:rPr kumimoji="1" lang="zh-CN" altLang="en-US" sz="2000" dirty="0" smtClean="0"/>
              <a:t>上</a:t>
            </a:r>
            <a:endParaRPr kumimoji="1" lang="en-US" altLang="zh-CN" sz="2000" dirty="0" smtClean="0"/>
          </a:p>
          <a:p>
            <a:r>
              <a:rPr kumimoji="1" lang="en-US" altLang="zh-CN" sz="2400" dirty="0" smtClean="0"/>
              <a:t>Hypervisor</a:t>
            </a:r>
            <a:r>
              <a:rPr kumimoji="1" lang="zh-CN" altLang="en-US" sz="2400" dirty="0"/>
              <a:t>：支持运行在多个虚拟机</a:t>
            </a:r>
            <a:r>
              <a:rPr kumimoji="1" lang="zh-CN" altLang="en-US" sz="2400" dirty="0" smtClean="0"/>
              <a:t>上上的软件</a:t>
            </a:r>
            <a:endParaRPr kumimoji="1" lang="en-US" altLang="zh-CN" sz="2400" dirty="0"/>
          </a:p>
          <a:p>
            <a:pPr lvl="1"/>
            <a:r>
              <a:rPr kumimoji="1" lang="zh-CN" altLang="en-US" sz="2000" dirty="0" smtClean="0"/>
              <a:t>类型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：运行在真实机器之上，例如，</a:t>
            </a:r>
            <a:r>
              <a:rPr kumimoji="1" lang="en-US" altLang="zh-CN" sz="2000" dirty="0" err="1"/>
              <a:t>Xen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VMWARE</a:t>
            </a:r>
            <a:r>
              <a:rPr kumimoji="1" lang="zh-CN" altLang="en-US" sz="2000" dirty="0"/>
              <a:t>、</a:t>
            </a:r>
            <a:r>
              <a:rPr kumimoji="1" lang="en-US" altLang="zh-CN" sz="2000" dirty="0" err="1" smtClean="0"/>
              <a:t>ESXi</a:t>
            </a:r>
            <a:endParaRPr kumimoji="1" lang="en-US" altLang="zh-CN" sz="2000" dirty="0" smtClean="0"/>
          </a:p>
          <a:p>
            <a:pPr lvl="1"/>
            <a:r>
              <a:rPr kumimoji="1" lang="zh-CN" altLang="en-US" sz="2000" dirty="0" smtClean="0"/>
              <a:t>类型</a:t>
            </a:r>
            <a:r>
              <a:rPr kumimoji="1" lang="en-US" altLang="zh-CN" sz="2000" dirty="0" smtClean="0"/>
              <a:t>2</a:t>
            </a:r>
            <a:r>
              <a:rPr kumimoji="1" lang="zh-CN" altLang="en-US" sz="2000" dirty="0" smtClean="0"/>
              <a:t>：运行在主操作系统之上，例如，</a:t>
            </a:r>
            <a:r>
              <a:rPr kumimoji="1" lang="en-US" altLang="zh-CN" sz="2000" dirty="0" smtClean="0"/>
              <a:t>MS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Virtual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PC</a:t>
            </a:r>
          </a:p>
          <a:p>
            <a:pPr lvl="1"/>
            <a:r>
              <a:rPr kumimoji="1" lang="zh-CN" altLang="en-US" sz="2000" dirty="0" smtClean="0"/>
              <a:t>类型</a:t>
            </a:r>
            <a:r>
              <a:rPr kumimoji="1" lang="zh-CN" altLang="zh-CN" sz="2000" dirty="0" smtClean="0"/>
              <a:t>0</a:t>
            </a:r>
            <a:r>
              <a:rPr kumimoji="1" lang="zh-CN" altLang="en-US" sz="2000" dirty="0" smtClean="0"/>
              <a:t>：</a:t>
            </a:r>
            <a:r>
              <a:rPr kumimoji="1" lang="en-US" altLang="zh-CN" sz="2000" dirty="0" smtClean="0"/>
              <a:t>1</a:t>
            </a:r>
            <a:r>
              <a:rPr kumimoji="1" lang="zh-CN" altLang="en-US" sz="2000" dirty="0" smtClean="0"/>
              <a:t>和</a:t>
            </a:r>
            <a:r>
              <a:rPr kumimoji="1" lang="en-US" altLang="zh-CN" sz="2000" dirty="0" smtClean="0"/>
              <a:t>2</a:t>
            </a:r>
            <a:r>
              <a:rPr kumimoji="1" lang="zh-CN" altLang="en-US" sz="2000" dirty="0" smtClean="0"/>
              <a:t>兼有，例如，</a:t>
            </a:r>
            <a:r>
              <a:rPr kumimoji="1" lang="en-US" altLang="zh-CN" sz="2000" dirty="0" smtClean="0"/>
              <a:t>Linux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KVM</a:t>
            </a:r>
            <a:endParaRPr kumimoji="1" lang="en-US" altLang="zh-CN" sz="2400" dirty="0" smtClean="0"/>
          </a:p>
        </p:txBody>
      </p:sp>
      <p:pic>
        <p:nvPicPr>
          <p:cNvPr id="6" name="图片 5" descr="pic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676" y="827108"/>
            <a:ext cx="2992547" cy="1564675"/>
          </a:xfrm>
          <a:prstGeom prst="rect">
            <a:avLst/>
          </a:prstGeom>
        </p:spPr>
      </p:pic>
      <p:pic>
        <p:nvPicPr>
          <p:cNvPr id="7" name="图片 6" descr="pic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619" y="1068016"/>
            <a:ext cx="3086450" cy="125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21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+mj-ea"/>
              </a:rPr>
              <a:t>服务器虚拟化考虑的三个问题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+mn-ea"/>
              </a:rPr>
              <a:t>指令集的翻译 二进制翻译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如何快速执行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如何执行需要更高权限的指令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设备的仿真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如何让虚拟机操作系统访问不支持的硬件</a:t>
            </a:r>
            <a:endParaRPr lang="en-US" altLang="zh-CN" dirty="0">
              <a:latin typeface="+mn-ea"/>
            </a:endParaRPr>
          </a:p>
          <a:p>
            <a:pPr lvl="1"/>
            <a:r>
              <a:rPr lang="zh-CN" altLang="en-US" dirty="0">
                <a:latin typeface="+mn-ea"/>
              </a:rPr>
              <a:t>如何保护</a:t>
            </a:r>
            <a:r>
              <a:rPr lang="en-US" altLang="zh-CN" dirty="0">
                <a:latin typeface="+mn-ea"/>
              </a:rPr>
              <a:t>I/O</a:t>
            </a:r>
            <a:r>
              <a:rPr lang="zh-CN" altLang="en-US" dirty="0">
                <a:latin typeface="+mn-ea"/>
              </a:rPr>
              <a:t>性能</a:t>
            </a:r>
            <a:endParaRPr lang="en-US" altLang="zh-CN" dirty="0">
              <a:latin typeface="+mn-ea"/>
            </a:endParaRPr>
          </a:p>
          <a:p>
            <a:r>
              <a:rPr lang="zh-CN" altLang="en-US" dirty="0">
                <a:latin typeface="+mn-ea"/>
              </a:rPr>
              <a:t>保护处理器的数据结构 阴影处理器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2729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4275"/>
            <a:ext cx="8229600" cy="574836"/>
          </a:xfrm>
        </p:spPr>
        <p:txBody>
          <a:bodyPr>
            <a:normAutofit fontScale="90000"/>
          </a:bodyPr>
          <a:lstStyle/>
          <a:p>
            <a:r>
              <a:rPr lang="zh-CN" altLang="en-US" sz="3200" dirty="0" smtClean="0">
                <a:latin typeface="+mj-ea"/>
              </a:rPr>
              <a:t>核心问题：内存的保护管理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6" name="内容占位符 5" descr="pic6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4" b="402"/>
          <a:stretch/>
        </p:blipFill>
        <p:spPr>
          <a:xfrm>
            <a:off x="1395894" y="737458"/>
            <a:ext cx="6673641" cy="4406042"/>
          </a:xfrm>
        </p:spPr>
      </p:pic>
    </p:spTree>
    <p:extLst>
      <p:ext uri="{BB962C8B-B14F-4D97-AF65-F5344CB8AC3E}">
        <p14:creationId xmlns:p14="http://schemas.microsoft.com/office/powerpoint/2010/main" val="2477974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 smtClean="0">
                <a:latin typeface="+mj-ea"/>
              </a:rPr>
              <a:t>问题:谁来管理MMU</a:t>
            </a:r>
            <a:r>
              <a:rPr lang="en-US" altLang="zh-CN" sz="3200" dirty="0" smtClean="0">
                <a:latin typeface="+mj-ea"/>
              </a:rPr>
              <a:t>？</a:t>
            </a:r>
            <a:endParaRPr kumimoji="1" lang="zh-CN" altLang="en-US" sz="3200" dirty="0">
              <a:latin typeface="+mj-ea"/>
            </a:endParaRPr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603375" y="1158584"/>
            <a:ext cx="5788025" cy="1551904"/>
            <a:chOff x="698" y="480"/>
            <a:chExt cx="4263" cy="1130"/>
          </a:xfrm>
        </p:grpSpPr>
        <p:pic>
          <p:nvPicPr>
            <p:cNvPr id="5" name="Picture 6" descr="memory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555559">
              <a:off x="3921" y="447"/>
              <a:ext cx="1008" cy="1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7"/>
            <p:cNvGrpSpPr>
              <a:grpSpLocks/>
            </p:cNvGrpSpPr>
            <p:nvPr/>
          </p:nvGrpSpPr>
          <p:grpSpPr bwMode="auto">
            <a:xfrm>
              <a:off x="698" y="555"/>
              <a:ext cx="3478" cy="633"/>
              <a:chOff x="890" y="2331"/>
              <a:chExt cx="3478" cy="633"/>
            </a:xfrm>
          </p:grpSpPr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3409" y="2331"/>
                <a:ext cx="825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29" tIns="45714" rIns="91429" bIns="45714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9pPr>
              </a:lstStyle>
              <a:p>
                <a:r>
                  <a:rPr lang="zh-CN" altLang="en-US" sz="1800" dirty="0" smtClean="0">
                    <a:latin typeface="+mn-ea"/>
                    <a:ea typeface="+mn-ea"/>
                  </a:rPr>
                  <a:t>物理地址</a:t>
                </a:r>
                <a:endParaRPr lang="en-US" altLang="ko-KR" sz="1800" dirty="0">
                  <a:latin typeface="+mn-ea"/>
                  <a:ea typeface="+mn-ea"/>
                </a:endParaRPr>
              </a:p>
            </p:txBody>
          </p:sp>
          <p:sp>
            <p:nvSpPr>
              <p:cNvPr id="10" name="Oval 9"/>
              <p:cNvSpPr>
                <a:spLocks noChangeArrowheads="1"/>
              </p:cNvSpPr>
              <p:nvPr/>
            </p:nvSpPr>
            <p:spPr bwMode="auto">
              <a:xfrm>
                <a:off x="890" y="2334"/>
                <a:ext cx="671" cy="63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1429" tIns="45714" rIns="91429" bIns="45714" anchor="ctr"/>
              <a:lstStyle/>
              <a:p>
                <a:pPr eaLnBrk="0" hangingPunct="0"/>
                <a:r>
                  <a:rPr lang="en-US" altLang="ko-KR">
                    <a:latin typeface="Helvetica" charset="0"/>
                  </a:rPr>
                  <a:t>CPU</a:t>
                </a:r>
              </a:p>
            </p:txBody>
          </p:sp>
          <p:sp>
            <p:nvSpPr>
              <p:cNvPr id="11" name="Line 10"/>
              <p:cNvSpPr>
                <a:spLocks noChangeShapeType="1"/>
              </p:cNvSpPr>
              <p:nvPr/>
            </p:nvSpPr>
            <p:spPr bwMode="auto">
              <a:xfrm flipV="1">
                <a:off x="1561" y="2670"/>
                <a:ext cx="926" cy="14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2487" y="2376"/>
                <a:ext cx="805" cy="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29" tIns="45714" rIns="91429" bIns="45714" anchor="ctr"/>
              <a:lstStyle/>
              <a:p>
                <a:pPr eaLnBrk="0" hangingPunct="0"/>
                <a:r>
                  <a:rPr lang="zh-CN" altLang="en-US" dirty="0">
                    <a:latin typeface="Helvetica" charset="0"/>
                  </a:rPr>
                  <a:t>存储管理</a:t>
                </a:r>
                <a:endParaRPr lang="en-US" altLang="zh-CN" dirty="0">
                  <a:latin typeface="Helvetica" charset="0"/>
                </a:endParaRPr>
              </a:p>
              <a:p>
                <a:pPr eaLnBrk="0" hangingPunct="0"/>
                <a:r>
                  <a:rPr lang="zh-CN" altLang="en-US" dirty="0">
                    <a:latin typeface="Helvetica" charset="0"/>
                  </a:rPr>
                  <a:t>单元</a:t>
                </a:r>
                <a:endParaRPr lang="en-US" altLang="ko-KR" dirty="0">
                  <a:latin typeface="Helvetica" charset="0"/>
                </a:endParaRPr>
              </a:p>
            </p:txBody>
          </p:sp>
          <p:sp>
            <p:nvSpPr>
              <p:cNvPr id="13" name="Line 12"/>
              <p:cNvSpPr>
                <a:spLocks noChangeShapeType="1"/>
              </p:cNvSpPr>
              <p:nvPr/>
            </p:nvSpPr>
            <p:spPr bwMode="auto">
              <a:xfrm>
                <a:off x="3292" y="2670"/>
                <a:ext cx="107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 Box 13"/>
              <p:cNvSpPr txBox="1">
                <a:spLocks noChangeArrowheads="1"/>
              </p:cNvSpPr>
              <p:nvPr/>
            </p:nvSpPr>
            <p:spPr bwMode="auto">
              <a:xfrm>
                <a:off x="1561" y="2353"/>
                <a:ext cx="825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29" tIns="45714" rIns="91429" bIns="45714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9pPr>
              </a:lstStyle>
              <a:p>
                <a:r>
                  <a:rPr lang="zh-CN" altLang="en-US" sz="1800" dirty="0" smtClean="0">
                    <a:latin typeface="+mn-ea"/>
                    <a:ea typeface="+mn-ea"/>
                  </a:rPr>
                  <a:t>虚拟地址</a:t>
                </a:r>
                <a:endParaRPr lang="en-US" altLang="ko-KR" sz="1800" dirty="0">
                  <a:latin typeface="+mn-ea"/>
                  <a:ea typeface="+mn-ea"/>
                </a:endParaRPr>
              </a:p>
            </p:txBody>
          </p:sp>
        </p:grpSp>
        <p:sp>
          <p:nvSpPr>
            <p:cNvPr id="7" name="Freeform 14"/>
            <p:cNvSpPr>
              <a:spLocks/>
            </p:cNvSpPr>
            <p:nvPr/>
          </p:nvSpPr>
          <p:spPr bwMode="auto">
            <a:xfrm>
              <a:off x="1313" y="1019"/>
              <a:ext cx="2959" cy="325"/>
            </a:xfrm>
            <a:custGeom>
              <a:avLst/>
              <a:gdLst>
                <a:gd name="T0" fmla="*/ 0 w 2736"/>
                <a:gd name="T1" fmla="*/ 2 h 392"/>
                <a:gd name="T2" fmla="*/ 2036 w 2736"/>
                <a:gd name="T3" fmla="*/ 6 h 392"/>
                <a:gd name="T4" fmla="*/ 8147 w 2736"/>
                <a:gd name="T5" fmla="*/ 6 h 392"/>
                <a:gd name="T6" fmla="*/ 11612 w 2736"/>
                <a:gd name="T7" fmla="*/ 0 h 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36"/>
                <a:gd name="T13" fmla="*/ 0 h 392"/>
                <a:gd name="T14" fmla="*/ 2736 w 2736"/>
                <a:gd name="T15" fmla="*/ 392 h 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36" h="392">
                  <a:moveTo>
                    <a:pt x="0" y="48"/>
                  </a:moveTo>
                  <a:cubicBezTo>
                    <a:pt x="80" y="168"/>
                    <a:pt x="160" y="288"/>
                    <a:pt x="480" y="336"/>
                  </a:cubicBezTo>
                  <a:cubicBezTo>
                    <a:pt x="800" y="384"/>
                    <a:pt x="1544" y="392"/>
                    <a:pt x="1920" y="336"/>
                  </a:cubicBezTo>
                  <a:cubicBezTo>
                    <a:pt x="2296" y="280"/>
                    <a:pt x="2516" y="140"/>
                    <a:pt x="2736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  <p:sp>
          <p:nvSpPr>
            <p:cNvPr id="8" name="Text Box 15"/>
            <p:cNvSpPr txBox="1">
              <a:spLocks noChangeArrowheads="1"/>
            </p:cNvSpPr>
            <p:nvPr/>
          </p:nvSpPr>
          <p:spPr bwMode="auto">
            <a:xfrm>
              <a:off x="1511" y="1343"/>
              <a:ext cx="1155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zh-CN" altLang="en-US" sz="1800" dirty="0">
                  <a:latin typeface="+mn-ea"/>
                  <a:ea typeface="+mn-ea"/>
                </a:rPr>
                <a:t>未翻译的读写</a:t>
              </a:r>
              <a:endParaRPr lang="en-US" altLang="ko-KR" sz="1800" dirty="0">
                <a:latin typeface="+mn-ea"/>
                <a:ea typeface="+mn-ea"/>
              </a:endParaRPr>
            </a:p>
          </p:txBody>
        </p:sp>
      </p:grpSp>
      <p:sp>
        <p:nvSpPr>
          <p:cNvPr id="15" name="Oval 2"/>
          <p:cNvSpPr/>
          <p:nvPr/>
        </p:nvSpPr>
        <p:spPr>
          <a:xfrm>
            <a:off x="3704269" y="3551009"/>
            <a:ext cx="1418205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操作系统</a:t>
            </a:r>
            <a:endParaRPr lang="en-US" dirty="0"/>
          </a:p>
        </p:txBody>
      </p:sp>
      <p:cxnSp>
        <p:nvCxnSpPr>
          <p:cNvPr id="16" name="Straight Arrow Connector 16"/>
          <p:cNvCxnSpPr>
            <a:stCxn id="15" idx="0"/>
            <a:endCxn id="12" idx="2"/>
          </p:cNvCxnSpPr>
          <p:nvPr/>
        </p:nvCxnSpPr>
        <p:spPr>
          <a:xfrm flipH="1" flipV="1">
            <a:off x="4318167" y="2130927"/>
            <a:ext cx="95205" cy="14200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8"/>
          <p:cNvSpPr/>
          <p:nvPr/>
        </p:nvSpPr>
        <p:spPr>
          <a:xfrm>
            <a:off x="4155552" y="3754290"/>
            <a:ext cx="1418205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客户操作系统</a:t>
            </a:r>
            <a:endParaRPr lang="en-US" dirty="0"/>
          </a:p>
        </p:txBody>
      </p:sp>
      <p:sp>
        <p:nvSpPr>
          <p:cNvPr id="18" name="Oval 19"/>
          <p:cNvSpPr/>
          <p:nvPr/>
        </p:nvSpPr>
        <p:spPr>
          <a:xfrm>
            <a:off x="4713217" y="3942020"/>
            <a:ext cx="1418205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客户操作系统</a:t>
            </a:r>
            <a:endParaRPr lang="en-US" dirty="0"/>
          </a:p>
        </p:txBody>
      </p:sp>
      <p:sp>
        <p:nvSpPr>
          <p:cNvPr id="19" name="Oval 20"/>
          <p:cNvSpPr/>
          <p:nvPr/>
        </p:nvSpPr>
        <p:spPr>
          <a:xfrm>
            <a:off x="5429698" y="4059090"/>
            <a:ext cx="1418205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客户操作系统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235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>
                <a:latin typeface="+mj-ea"/>
              </a:rPr>
              <a:t>大数据对于系统架构的需求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zh-CN" altLang="en-US" dirty="0">
                <a:latin typeface="+mn-ea"/>
              </a:rPr>
              <a:t>明显的需求</a:t>
            </a:r>
            <a:endParaRPr lang="en-US" altLang="zh-CN" dirty="0">
              <a:latin typeface="+mn-ea"/>
            </a:endParaRPr>
          </a:p>
          <a:p>
            <a:pPr lvl="1">
              <a:defRPr/>
            </a:pPr>
            <a:r>
              <a:rPr lang="zh-CN" altLang="en-US" dirty="0">
                <a:latin typeface="+mn-ea"/>
              </a:rPr>
              <a:t>海量计算</a:t>
            </a:r>
            <a:endParaRPr lang="en-US" altLang="zh-CN" dirty="0">
              <a:latin typeface="+mn-ea"/>
            </a:endParaRPr>
          </a:p>
          <a:p>
            <a:pPr lvl="1">
              <a:defRPr/>
            </a:pPr>
            <a:r>
              <a:rPr lang="zh-CN" altLang="en-US" dirty="0">
                <a:latin typeface="+mn-ea"/>
              </a:rPr>
              <a:t>快速计算</a:t>
            </a:r>
            <a:endParaRPr lang="en-US" altLang="zh-CN" dirty="0">
              <a:latin typeface="+mn-ea"/>
            </a:endParaRPr>
          </a:p>
          <a:p>
            <a:pPr marL="0" indent="0">
              <a:buFont typeface="Wingdings" charset="0"/>
              <a:buNone/>
              <a:defRPr/>
            </a:pPr>
            <a:endParaRPr lang="en-US" altLang="zh-CN" dirty="0">
              <a:latin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</a:rPr>
              <a:t>隐形的需求</a:t>
            </a:r>
            <a:endParaRPr lang="en-US" altLang="zh-CN" dirty="0">
              <a:latin typeface="+mn-ea"/>
            </a:endParaRPr>
          </a:p>
          <a:p>
            <a:pPr lvl="1">
              <a:defRPr/>
            </a:pPr>
            <a:r>
              <a:rPr lang="zh-CN" altLang="en-US" dirty="0">
                <a:latin typeface="+mn-ea"/>
              </a:rPr>
              <a:t>数据的快速传输</a:t>
            </a:r>
            <a:endParaRPr lang="en-US" altLang="zh-CN" dirty="0">
              <a:latin typeface="+mn-ea"/>
            </a:endParaRPr>
          </a:p>
          <a:p>
            <a:pPr lvl="1">
              <a:defRPr/>
            </a:pPr>
            <a:r>
              <a:rPr lang="zh-CN" altLang="en-US" dirty="0">
                <a:latin typeface="+mn-ea"/>
              </a:rPr>
              <a:t>灵活性</a:t>
            </a:r>
            <a:endParaRPr lang="en-US" altLang="zh-CN" dirty="0">
              <a:latin typeface="+mn-ea"/>
            </a:endParaRPr>
          </a:p>
          <a:p>
            <a:pPr lvl="1">
              <a:defRPr/>
            </a:pPr>
            <a:r>
              <a:rPr lang="zh-CN" altLang="en-US" dirty="0" smtClean="0">
                <a:latin typeface="+mn-ea"/>
              </a:rPr>
              <a:t>低成本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7301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当前解决方式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半虚拟化</a:t>
            </a:r>
            <a:endParaRPr lang="en-US" altLang="zh-CN" dirty="0"/>
          </a:p>
          <a:p>
            <a:pPr lvl="1"/>
            <a:r>
              <a:rPr lang="en-US" altLang="zh-CN" dirty="0"/>
              <a:t>修改虚拟机操作系统</a:t>
            </a:r>
            <a:r>
              <a:rPr lang="zh-CN" altLang="en-US" dirty="0"/>
              <a:t>，不能做的操作就不要做</a:t>
            </a:r>
            <a:endParaRPr lang="en-US" altLang="zh-CN" dirty="0"/>
          </a:p>
          <a:p>
            <a:r>
              <a:rPr lang="zh-CN" altLang="en-US" dirty="0"/>
              <a:t>阴影页表</a:t>
            </a:r>
            <a:endParaRPr lang="en-US" altLang="zh-CN" dirty="0"/>
          </a:p>
          <a:p>
            <a:pPr lvl="1"/>
            <a:r>
              <a:rPr lang="zh-CN" altLang="en-US" dirty="0"/>
              <a:t>拒绝客户操作系统对实际页表条目的任何访问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dirty="0"/>
              <a:t>捕获访问请求，在软件中模仿它们</a:t>
            </a:r>
            <a:endParaRPr lang="en-US" altLang="zh-CN" dirty="0"/>
          </a:p>
          <a:p>
            <a:r>
              <a:rPr lang="en-US" altLang="zh-CN" dirty="0"/>
              <a:t>硬件支持的虚拟化</a:t>
            </a:r>
          </a:p>
          <a:p>
            <a:pPr lvl="1"/>
            <a:r>
              <a:rPr lang="zh-CN" altLang="en-US" dirty="0"/>
              <a:t>二级地址转换表</a:t>
            </a:r>
            <a:r>
              <a:rPr lang="en-US" altLang="zh-CN" dirty="0"/>
              <a:t>(SLAT)</a:t>
            </a:r>
          </a:p>
          <a:p>
            <a:pPr lvl="2"/>
            <a:r>
              <a:rPr lang="en-US" altLang="zh-CN" dirty="0"/>
              <a:t>AMD</a:t>
            </a:r>
            <a:r>
              <a:rPr lang="zh-CN" altLang="en-US" dirty="0"/>
              <a:t> 快速虚拟化索引</a:t>
            </a:r>
            <a:r>
              <a:rPr lang="en-US" altLang="zh-CN" dirty="0"/>
              <a:t>(RVI)</a:t>
            </a:r>
          </a:p>
          <a:p>
            <a:pPr lvl="2"/>
            <a:r>
              <a:rPr lang="en-US" altLang="zh-CN" dirty="0"/>
              <a:t>Intel</a:t>
            </a:r>
            <a:r>
              <a:rPr lang="zh-CN" altLang="en-US" dirty="0"/>
              <a:t> 扩展页表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5574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网络虚拟化的用途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987779" y="2738932"/>
            <a:ext cx="1166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实际物理网络：</a:t>
            </a:r>
            <a:endParaRPr lang="en-US" altLang="zh-CN" sz="1200" dirty="0" smtClean="0"/>
          </a:p>
          <a:p>
            <a:r>
              <a:rPr lang="zh-CN" altLang="en-US" sz="1200" dirty="0" smtClean="0"/>
              <a:t>多层，多设备</a:t>
            </a:r>
            <a:endParaRPr lang="en-US" altLang="zh-CN" sz="1200" dirty="0" smtClean="0"/>
          </a:p>
          <a:p>
            <a:endParaRPr kumimoji="1" lang="zh-CN" altLang="en-US" sz="1200" dirty="0"/>
          </a:p>
        </p:txBody>
      </p:sp>
      <p:sp>
        <p:nvSpPr>
          <p:cNvPr id="11" name="矩形 10"/>
          <p:cNvSpPr/>
          <p:nvPr/>
        </p:nvSpPr>
        <p:spPr>
          <a:xfrm>
            <a:off x="5921950" y="3108264"/>
            <a:ext cx="1723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/>
              <a:t>虚拟网络：多用户隔离</a:t>
            </a:r>
            <a:endParaRPr lang="en-US" altLang="zh-CN" sz="1200" dirty="0"/>
          </a:p>
        </p:txBody>
      </p:sp>
      <p:sp>
        <p:nvSpPr>
          <p:cNvPr id="12" name="矩形 11"/>
          <p:cNvSpPr/>
          <p:nvPr/>
        </p:nvSpPr>
        <p:spPr>
          <a:xfrm>
            <a:off x="2813407" y="4478121"/>
            <a:ext cx="31085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/>
              <a:t>虚拟网络：“一个大交换机”上的二层网络 </a:t>
            </a:r>
            <a:endParaRPr lang="en-US" altLang="zh-CN" sz="1200" dirty="0"/>
          </a:p>
        </p:txBody>
      </p:sp>
      <p:pic>
        <p:nvPicPr>
          <p:cNvPr id="7" name="图片 6" descr="pic2-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74" y="1008081"/>
            <a:ext cx="2906420" cy="1796378"/>
          </a:xfrm>
          <a:prstGeom prst="rect">
            <a:avLst/>
          </a:prstGeom>
        </p:spPr>
      </p:pic>
      <p:pic>
        <p:nvPicPr>
          <p:cNvPr id="13" name="图片 12" descr="pic3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50" y="1008082"/>
            <a:ext cx="1603066" cy="1256552"/>
          </a:xfrm>
          <a:prstGeom prst="rect">
            <a:avLst/>
          </a:prstGeom>
        </p:spPr>
      </p:pic>
      <p:pic>
        <p:nvPicPr>
          <p:cNvPr id="14" name="图片 13" descr="pic3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664" y="1436558"/>
            <a:ext cx="1603066" cy="1256552"/>
          </a:xfrm>
          <a:prstGeom prst="rect">
            <a:avLst/>
          </a:prstGeom>
        </p:spPr>
      </p:pic>
      <p:pic>
        <p:nvPicPr>
          <p:cNvPr id="15" name="图片 14" descr="pic3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97" y="1788758"/>
            <a:ext cx="1603066" cy="1256552"/>
          </a:xfrm>
          <a:prstGeom prst="rect">
            <a:avLst/>
          </a:prstGeom>
        </p:spPr>
      </p:pic>
      <p:pic>
        <p:nvPicPr>
          <p:cNvPr id="16" name="图片 15" descr="pic3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217" y="3108264"/>
            <a:ext cx="1603066" cy="125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2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网络虚拟化</a:t>
            </a:r>
            <a:r>
              <a:rPr lang="zh-CN" altLang="en-US" sz="3200" dirty="0" smtClean="0"/>
              <a:t>举例</a:t>
            </a:r>
            <a:r>
              <a:rPr lang="zh-CN" altLang="zh-CN" sz="3200" dirty="0" smtClean="0"/>
              <a:t>:</a:t>
            </a:r>
            <a:r>
              <a:rPr lang="en-US" altLang="zh-CN" sz="3200" dirty="0" smtClean="0"/>
              <a:t>VLAN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最简单</a:t>
            </a:r>
            <a:r>
              <a:rPr lang="en-US" altLang="zh-CN" dirty="0" smtClean="0"/>
              <a:t>目标：</a:t>
            </a:r>
            <a:r>
              <a:rPr lang="zh-CN" altLang="en-US" dirty="0" smtClean="0"/>
              <a:t>提供</a:t>
            </a:r>
            <a:r>
              <a:rPr lang="en-US" altLang="zh-CN" dirty="0" smtClean="0"/>
              <a:t>单一的二层网络</a:t>
            </a:r>
          </a:p>
          <a:p>
            <a:pPr lvl="1"/>
            <a:r>
              <a:rPr lang="zh-CN" altLang="en-US" dirty="0" smtClean="0"/>
              <a:t>限制广播域</a:t>
            </a:r>
            <a:endParaRPr lang="en-US" altLang="zh-CN" dirty="0" smtClean="0"/>
          </a:p>
          <a:p>
            <a:r>
              <a:rPr lang="en-US" altLang="zh-CN" dirty="0" smtClean="0"/>
              <a:t>VLAN</a:t>
            </a:r>
          </a:p>
          <a:p>
            <a:pPr lvl="1"/>
            <a:r>
              <a:rPr lang="zh-CN" altLang="en-US" dirty="0" smtClean="0"/>
              <a:t>端口分属不同</a:t>
            </a:r>
            <a:r>
              <a:rPr lang="en-US" altLang="zh-CN" dirty="0" smtClean="0"/>
              <a:t>VLAN</a:t>
            </a:r>
          </a:p>
          <a:p>
            <a:pPr lvl="1"/>
            <a:r>
              <a:rPr lang="zh-CN" altLang="en-US" dirty="0" smtClean="0"/>
              <a:t>多个</a:t>
            </a:r>
            <a:r>
              <a:rPr lang="en-US" altLang="zh-CN" dirty="0" smtClean="0"/>
              <a:t>VLAN</a:t>
            </a:r>
            <a:r>
              <a:rPr lang="zh-CN" altLang="en-US" dirty="0" smtClean="0"/>
              <a:t>共享一个端口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Trunk</a:t>
            </a:r>
            <a:r>
              <a:rPr lang="zh-CN" altLang="en-US" dirty="0" smtClean="0"/>
              <a:t>模式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VLAN</a:t>
            </a:r>
            <a:r>
              <a:rPr lang="zh-CN" altLang="en-US" dirty="0" smtClean="0"/>
              <a:t>标签</a:t>
            </a:r>
            <a:r>
              <a:rPr lang="en-US" altLang="zh-CN" dirty="0" smtClean="0"/>
              <a:t>(12bits)</a:t>
            </a:r>
          </a:p>
          <a:p>
            <a:pPr lvl="2"/>
            <a:r>
              <a:rPr lang="zh-CN" altLang="zh-CN" dirty="0" smtClean="0"/>
              <a:t>4</a:t>
            </a:r>
            <a:r>
              <a:rPr lang="en-US" altLang="zh-CN" dirty="0" smtClean="0"/>
              <a:t>096</a:t>
            </a:r>
            <a:r>
              <a:rPr lang="zh-CN" altLang="en-US" dirty="0" smtClean="0"/>
              <a:t> </a:t>
            </a:r>
            <a:r>
              <a:rPr lang="en-US" altLang="zh-CN" dirty="0" smtClean="0"/>
              <a:t>VLA</a:t>
            </a: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53148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47065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VLAN </a:t>
            </a:r>
            <a:r>
              <a:rPr lang="zh-CN" altLang="en-US" sz="3200" dirty="0" smtClean="0"/>
              <a:t>标签</a:t>
            </a:r>
            <a:endParaRPr kumimoji="1" lang="zh-CN" altLang="en-US" sz="3200" dirty="0"/>
          </a:p>
        </p:txBody>
      </p:sp>
      <p:pic>
        <p:nvPicPr>
          <p:cNvPr id="5" name="内容占位符 4" descr="pic7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" b="142"/>
          <a:stretch/>
        </p:blipFill>
        <p:spPr>
          <a:xfrm>
            <a:off x="902370" y="821028"/>
            <a:ext cx="7528668" cy="3826614"/>
          </a:xfrm>
        </p:spPr>
      </p:pic>
    </p:spTree>
    <p:extLst>
      <p:ext uri="{BB962C8B-B14F-4D97-AF65-F5344CB8AC3E}">
        <p14:creationId xmlns:p14="http://schemas.microsoft.com/office/powerpoint/2010/main" val="3779357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204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200" dirty="0" err="1" smtClean="0"/>
              <a:t>VLAN的</a:t>
            </a:r>
            <a:r>
              <a:rPr lang="zh-CN" altLang="en-US" sz="3200" dirty="0" smtClean="0"/>
              <a:t>优劣</a:t>
            </a:r>
            <a:r>
              <a:rPr lang="en-US" altLang="zh-CN" sz="3200" dirty="0" smtClean="0"/>
              <a:t>及解决方案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486380"/>
            <a:ext cx="8229600" cy="1323225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云时代的新标准：</a:t>
            </a:r>
            <a:r>
              <a:rPr lang="en-US" altLang="zh-CN" dirty="0" err="1"/>
              <a:t>VxLAN</a:t>
            </a:r>
            <a:endParaRPr lang="en-US" altLang="zh-CN" dirty="0"/>
          </a:p>
          <a:p>
            <a:pPr lvl="1"/>
            <a:r>
              <a:rPr lang="zh-CN" altLang="en-US" dirty="0"/>
              <a:t>二层跑在三层上</a:t>
            </a:r>
            <a:endParaRPr lang="en-US" altLang="zh-CN" dirty="0"/>
          </a:p>
          <a:p>
            <a:pPr lvl="1"/>
            <a:r>
              <a:rPr lang="zh-CN" altLang="en-US" dirty="0"/>
              <a:t>广播</a:t>
            </a:r>
            <a:r>
              <a:rPr lang="en-US" altLang="zh-CN" dirty="0"/>
              <a:t>-&gt;</a:t>
            </a:r>
            <a:r>
              <a:rPr lang="zh-CN" altLang="en-US" dirty="0"/>
              <a:t>组播</a:t>
            </a:r>
            <a:endParaRPr lang="en-US" altLang="zh-CN" dirty="0"/>
          </a:p>
          <a:p>
            <a:pPr lvl="1"/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Tunnel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(VTEPs)</a:t>
            </a:r>
            <a:r>
              <a:rPr lang="zh-CN" altLang="en-US" dirty="0"/>
              <a:t> 负责打包和解包</a:t>
            </a:r>
            <a:endParaRPr lang="en-US" altLang="zh-CN" dirty="0"/>
          </a:p>
          <a:p>
            <a:endParaRPr kumimoji="1" lang="zh-CN" altLang="en-US" sz="1400" dirty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768570804"/>
              </p:ext>
            </p:extLst>
          </p:nvPr>
        </p:nvGraphicFramePr>
        <p:xfrm>
          <a:off x="862280" y="870556"/>
          <a:ext cx="7162801" cy="1541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 descr="pic19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36" y="3809605"/>
            <a:ext cx="6789245" cy="123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1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支持网络虚拟化的新技术：软件定义网络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1435626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传统网络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控制面与数据面集成在同一个设备中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不同网络设备之间通过协议决定如何转发</a:t>
            </a:r>
            <a:endParaRPr lang="en-US" altLang="zh-CN" sz="2400" dirty="0" smtClean="0"/>
          </a:p>
          <a:p>
            <a:endParaRPr kumimoji="1" lang="zh-CN" altLang="en-US" sz="2400" dirty="0"/>
          </a:p>
        </p:txBody>
      </p:sp>
      <p:pic>
        <p:nvPicPr>
          <p:cNvPr id="4" name="图片 3" descr="pic8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89" y="2354155"/>
            <a:ext cx="3875603" cy="269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44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软件定义网络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12030"/>
            <a:ext cx="8229600" cy="3394472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控制面</a:t>
            </a:r>
            <a:r>
              <a:rPr lang="zh-CN" altLang="en-US" sz="2400" dirty="0" smtClean="0"/>
              <a:t>集中管理，放在服务器中</a:t>
            </a:r>
            <a:endParaRPr lang="en-US" altLang="zh-CN" sz="2400" dirty="0" smtClean="0"/>
          </a:p>
          <a:p>
            <a:endParaRPr kumimoji="1" lang="zh-CN" altLang="en-US" sz="2400" dirty="0"/>
          </a:p>
        </p:txBody>
      </p:sp>
      <p:pic>
        <p:nvPicPr>
          <p:cNvPr id="5" name="图片 4" descr="pic9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582" y="1341926"/>
            <a:ext cx="4243736" cy="37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9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软件定义网络</a:t>
            </a:r>
            <a:r>
              <a:rPr lang="zh-CN" altLang="en-US" sz="3200" dirty="0" smtClean="0"/>
              <a:t>实现举例</a:t>
            </a:r>
            <a:endParaRPr kumimoji="1" lang="zh-CN" altLang="en-US" sz="3200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138" y="1701731"/>
            <a:ext cx="345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6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基于</a:t>
            </a:r>
            <a:r>
              <a:rPr lang="zh-CN" altLang="en-US" sz="3200" dirty="0" smtClean="0"/>
              <a:t>软件定义</a:t>
            </a:r>
            <a:r>
              <a:rPr lang="en-US" altLang="zh-CN" sz="3200" dirty="0" smtClean="0"/>
              <a:t>网络实现的</a:t>
            </a:r>
            <a:r>
              <a:rPr lang="zh-CN" altLang="en-US" sz="3200" dirty="0" smtClean="0"/>
              <a:t>虚拟二层网络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大型</a:t>
            </a:r>
            <a:r>
              <a:rPr lang="en-US" altLang="zh-CN" dirty="0" smtClean="0"/>
              <a:t>2</a:t>
            </a:r>
            <a:r>
              <a:rPr lang="zh-CN" altLang="en-US" dirty="0" smtClean="0"/>
              <a:t>层网络的挑战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地址解析</a:t>
            </a:r>
            <a:r>
              <a:rPr lang="en-US" altLang="zh-CN" dirty="0" smtClean="0"/>
              <a:t>(ARP)</a:t>
            </a:r>
            <a:r>
              <a:rPr lang="zh-CN" altLang="en-US" dirty="0" smtClean="0"/>
              <a:t>：广播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路由：广播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转发：交换机要记住大量状态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根源：</a:t>
            </a:r>
            <a:r>
              <a:rPr lang="en-US" altLang="zh-CN" dirty="0" smtClean="0"/>
              <a:t>MAC</a:t>
            </a:r>
            <a:r>
              <a:rPr lang="zh-CN" altLang="en-US" dirty="0" smtClean="0"/>
              <a:t>地址不连续</a:t>
            </a:r>
            <a:endParaRPr lang="en-US" altLang="zh-CN" dirty="0" smtClean="0"/>
          </a:p>
          <a:p>
            <a:r>
              <a:rPr lang="en-US" altLang="zh-CN" dirty="0" smtClean="0"/>
              <a:t>Portland</a:t>
            </a:r>
            <a:r>
              <a:rPr lang="zh-CN" altLang="en-US" dirty="0" smtClean="0"/>
              <a:t>实现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与位置相关的虚拟地址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en-US" altLang="zh-CN" dirty="0" smtClean="0"/>
              <a:t>SDN</a:t>
            </a:r>
            <a:r>
              <a:rPr lang="zh-CN" altLang="en-US" dirty="0" smtClean="0"/>
              <a:t>的地址解析</a:t>
            </a:r>
            <a:endParaRPr lang="en-US" altLang="zh-CN" dirty="0" smtClean="0"/>
          </a:p>
          <a:p>
            <a:endParaRPr kumimoji="1" lang="zh-CN" altLang="en-US" sz="2400" dirty="0"/>
          </a:p>
        </p:txBody>
      </p:sp>
      <p:pic>
        <p:nvPicPr>
          <p:cNvPr id="4" name="图片 3" descr="pic2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527" y="2834408"/>
            <a:ext cx="3795981" cy="21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81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 smtClean="0"/>
              <a:t>Portland地址解析过程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网络截获所有</a:t>
            </a:r>
            <a:r>
              <a:rPr lang="en-US" altLang="zh-CN" sz="2400" dirty="0" smtClean="0"/>
              <a:t>ARP</a:t>
            </a:r>
            <a:r>
              <a:rPr lang="zh-CN" altLang="en-US" sz="2400" dirty="0" smtClean="0"/>
              <a:t>广播</a:t>
            </a:r>
            <a:endParaRPr lang="en-US" altLang="zh-CN" sz="2400" dirty="0" smtClean="0"/>
          </a:p>
          <a:p>
            <a:r>
              <a:rPr lang="zh-CN" altLang="en-US" sz="2400" dirty="0" smtClean="0"/>
              <a:t>把无序的</a:t>
            </a:r>
            <a:r>
              <a:rPr lang="en-US" altLang="zh-CN" sz="2400" dirty="0" smtClean="0"/>
              <a:t>MAC</a:t>
            </a:r>
            <a:r>
              <a:rPr lang="zh-CN" altLang="en-US" sz="2400" dirty="0" smtClean="0"/>
              <a:t>地址改成与地址相关的地址</a:t>
            </a:r>
            <a:endParaRPr lang="en-US" altLang="zh-CN" sz="2400" dirty="0" smtClean="0"/>
          </a:p>
          <a:p>
            <a:r>
              <a:rPr lang="zh-CN" altLang="en-US" sz="2400" dirty="0" smtClean="0"/>
              <a:t>转发数据包</a:t>
            </a:r>
            <a:endParaRPr lang="en-US" altLang="zh-CN" sz="2400" dirty="0" smtClean="0"/>
          </a:p>
          <a:p>
            <a:r>
              <a:rPr lang="zh-CN" altLang="en-US" sz="2400" dirty="0" smtClean="0"/>
              <a:t>发给服务器之前，改回原来的</a:t>
            </a:r>
            <a:r>
              <a:rPr lang="en-US" altLang="zh-CN" sz="2400" dirty="0" smtClean="0"/>
              <a:t>MAC</a:t>
            </a:r>
            <a:r>
              <a:rPr lang="zh-CN" altLang="en-US" sz="2400" dirty="0" smtClean="0"/>
              <a:t>地址</a:t>
            </a:r>
            <a:endParaRPr lang="en-US" altLang="zh-CN" sz="2400" dirty="0" smtClean="0"/>
          </a:p>
          <a:p>
            <a:endParaRPr kumimoji="1" lang="zh-CN" altLang="en-US" sz="2400" dirty="0"/>
          </a:p>
        </p:txBody>
      </p:sp>
      <p:pic>
        <p:nvPicPr>
          <p:cNvPr id="5" name="图片 4" descr="pic2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24" y="2920612"/>
            <a:ext cx="5191474" cy="22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51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>
                <a:latin typeface="+mj-ea"/>
              </a:rPr>
              <a:t>如何实现这些需求？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>
                <a:latin typeface="+mn-ea"/>
              </a:rPr>
              <a:t>并行化</a:t>
            </a:r>
            <a:endParaRPr lang="en-US" altLang="zh-CN" sz="2800" dirty="0" smtClean="0">
              <a:latin typeface="+mn-ea"/>
            </a:endParaRPr>
          </a:p>
          <a:p>
            <a:r>
              <a:rPr lang="zh-CN" altLang="en-US" sz="2800" dirty="0" smtClean="0">
                <a:latin typeface="+mn-ea"/>
              </a:rPr>
              <a:t>规模经济</a:t>
            </a:r>
            <a:endParaRPr lang="en-US" altLang="zh-CN" sz="2800" dirty="0" smtClean="0">
              <a:latin typeface="+mn-ea"/>
            </a:endParaRPr>
          </a:p>
          <a:p>
            <a:r>
              <a:rPr lang="zh-CN" altLang="en-US" sz="2800" dirty="0" smtClean="0">
                <a:latin typeface="+mn-ea"/>
              </a:rPr>
              <a:t>虚拟化（抽象）</a:t>
            </a:r>
          </a:p>
          <a:p>
            <a:pPr marL="0" indent="0">
              <a:buNone/>
            </a:pPr>
            <a:endParaRPr kumimoji="1" lang="zh-CN" altLang="en-US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0564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网络虚拟化</a:t>
            </a:r>
            <a:r>
              <a:rPr lang="zh-CN" altLang="en-US" sz="3200" dirty="0" smtClean="0"/>
              <a:t>对虚拟机的支持</a:t>
            </a:r>
            <a:r>
              <a:rPr lang="en-US" altLang="zh-CN" sz="3200" dirty="0" smtClean="0"/>
              <a:t>：虚拟交换机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如何解决一个物理机，多个虚拟机的问题？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提供与物理机同样的接口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VLAN</a:t>
            </a:r>
          </a:p>
          <a:p>
            <a:pPr lvl="1"/>
            <a:r>
              <a:rPr lang="en-US" altLang="zh-CN" dirty="0" smtClean="0"/>
              <a:t>Tunnels</a:t>
            </a:r>
          </a:p>
          <a:p>
            <a:pPr lvl="1"/>
            <a:r>
              <a:rPr lang="en-US" altLang="zh-CN" dirty="0" err="1" smtClean="0"/>
              <a:t>VxLAN</a:t>
            </a:r>
            <a:r>
              <a:rPr lang="zh-CN" altLang="en-US" dirty="0" smtClean="0"/>
              <a:t> </a:t>
            </a:r>
            <a:r>
              <a:rPr lang="en-US" altLang="zh-CN" dirty="0" smtClean="0"/>
              <a:t>(VTEP)</a:t>
            </a:r>
          </a:p>
          <a:p>
            <a:pPr lvl="1"/>
            <a:r>
              <a:rPr lang="en-US" altLang="zh-CN" dirty="0" smtClean="0"/>
              <a:t>SDN: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Openflow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kumimoji="1" lang="zh-CN" altLang="en-US" sz="2400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550" y="1553270"/>
            <a:ext cx="2265236" cy="821513"/>
          </a:xfrm>
          <a:prstGeom prst="rect">
            <a:avLst/>
          </a:prstGeom>
        </p:spPr>
      </p:pic>
      <p:pic>
        <p:nvPicPr>
          <p:cNvPr id="6" name="图片 5" descr="pic1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026" y="2016161"/>
            <a:ext cx="3908774" cy="30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44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网络虚拟化与计算的结合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网络功能虚拟化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8365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存储虚拟化</a:t>
            </a:r>
            <a:r>
              <a:rPr lang="zh-CN" altLang="en-US" sz="3200" dirty="0" smtClean="0"/>
              <a:t>的意义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独立于数据位置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扩展性强，容量大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易于管理（磁盘可集中存储）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提升磁盘使用率</a:t>
            </a:r>
            <a:endParaRPr lang="en-US" altLang="zh-CN" dirty="0" smtClean="0"/>
          </a:p>
          <a:p>
            <a:r>
              <a:rPr lang="zh-CN" altLang="en-US" dirty="0" smtClean="0"/>
              <a:t>独立于物理存储技术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易于升级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可用性的优化（多路径访问、冗余）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易于维护（在线的后台备份、恢复）</a:t>
            </a:r>
            <a:endParaRPr lang="en-US" altLang="zh-CN" dirty="0" smtClean="0"/>
          </a:p>
          <a:p>
            <a:endParaRPr lang="en-US" altLang="zh-CN" dirty="0" smtClean="0"/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1701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存储虚拟化的两</a:t>
            </a:r>
            <a:r>
              <a:rPr lang="zh-CN" altLang="en-US" sz="3200" dirty="0" smtClean="0"/>
              <a:t>类</a:t>
            </a:r>
            <a:r>
              <a:rPr lang="en-US" altLang="zh-CN" sz="3200" dirty="0" smtClean="0"/>
              <a:t>接口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99036"/>
            <a:ext cx="8550958" cy="4396657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块接口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本地块存储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本地磁盘</a:t>
            </a:r>
            <a:r>
              <a:rPr lang="en-US" altLang="zh-CN" dirty="0" smtClean="0"/>
              <a:t>(SATA</a:t>
            </a:r>
            <a:r>
              <a:rPr lang="zh-CN" altLang="en-US" dirty="0" smtClean="0"/>
              <a:t>,</a:t>
            </a:r>
            <a:r>
              <a:rPr lang="en-US" altLang="zh-CN" dirty="0" smtClean="0"/>
              <a:t>SAS)</a:t>
            </a:r>
          </a:p>
          <a:p>
            <a:pPr lvl="2"/>
            <a:r>
              <a:rPr lang="zh-CN" altLang="en-US" dirty="0" smtClean="0"/>
              <a:t>本地磁盘阵列</a:t>
            </a:r>
            <a:r>
              <a:rPr lang="en-US" altLang="zh-CN" dirty="0" smtClean="0"/>
              <a:t>(RAID)</a:t>
            </a:r>
          </a:p>
          <a:p>
            <a:pPr lvl="1"/>
            <a:r>
              <a:rPr lang="zh-CN" altLang="en-US" dirty="0" smtClean="0"/>
              <a:t>远程块存储接口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光纤通道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iSCSI</a:t>
            </a:r>
            <a:endParaRPr lang="en-US" altLang="zh-CN" dirty="0" smtClean="0"/>
          </a:p>
          <a:p>
            <a:r>
              <a:rPr lang="zh-CN" altLang="en-US" dirty="0" smtClean="0"/>
              <a:t>文件接口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文件系统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网络文件系统</a:t>
            </a:r>
            <a:r>
              <a:rPr lang="en-US" altLang="zh-CN" dirty="0" smtClean="0"/>
              <a:t>(NFS,</a:t>
            </a:r>
            <a:r>
              <a:rPr lang="zh-CN" altLang="en-US" dirty="0" smtClean="0"/>
              <a:t> </a:t>
            </a:r>
            <a:r>
              <a:rPr lang="en-US" altLang="zh-CN" dirty="0" smtClean="0"/>
              <a:t>CIFS,</a:t>
            </a:r>
            <a:r>
              <a:rPr lang="zh-CN" altLang="en-US" dirty="0" smtClean="0"/>
              <a:t> </a:t>
            </a:r>
            <a:r>
              <a:rPr lang="en-US" altLang="zh-CN" dirty="0" smtClean="0"/>
              <a:t>HDFS)</a:t>
            </a:r>
          </a:p>
          <a:p>
            <a:pPr lvl="1"/>
            <a:r>
              <a:rPr lang="en-US" altLang="zh-CN" dirty="0" smtClean="0"/>
              <a:t>VFS</a:t>
            </a:r>
          </a:p>
          <a:p>
            <a:r>
              <a:rPr lang="en-US" altLang="zh-CN" dirty="0" smtClean="0"/>
              <a:t>对象存储接口</a:t>
            </a:r>
          </a:p>
          <a:p>
            <a:pPr lvl="1"/>
            <a:r>
              <a:rPr lang="en-US" altLang="zh-CN" dirty="0" smtClean="0"/>
              <a:t>亚马逊 S3</a:t>
            </a:r>
          </a:p>
          <a:p>
            <a:pPr lvl="1"/>
            <a:r>
              <a:rPr lang="en-US" altLang="zh-CN" dirty="0" err="1" smtClean="0"/>
              <a:t>OpenStack</a:t>
            </a:r>
            <a:r>
              <a:rPr lang="en-US" altLang="zh-CN" dirty="0" smtClean="0"/>
              <a:t> Swift</a:t>
            </a: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00009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存储区域网络</a:t>
            </a:r>
            <a:r>
              <a:rPr lang="en-US" altLang="zh-CN" sz="3200" dirty="0"/>
              <a:t> </a:t>
            </a:r>
            <a:r>
              <a:rPr lang="en-US" altLang="zh-CN" sz="3200" dirty="0" err="1"/>
              <a:t>vs</a:t>
            </a:r>
            <a:r>
              <a:rPr lang="en-US" altLang="zh-CN" sz="3200" dirty="0"/>
              <a:t> </a:t>
            </a:r>
            <a:r>
              <a:rPr lang="zh-CN" altLang="en-US" sz="3200" dirty="0"/>
              <a:t>网络附接存储</a:t>
            </a:r>
            <a:endParaRPr kumimoji="1" lang="zh-CN" altLang="en-US" sz="32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存储区域网络</a:t>
            </a:r>
            <a:endParaRPr lang="en-US" altLang="zh-CN" dirty="0"/>
          </a:p>
          <a:p>
            <a:pPr lvl="1"/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Area</a:t>
            </a:r>
            <a:r>
              <a:rPr lang="zh-CN" altLang="en-US" dirty="0"/>
              <a:t> </a:t>
            </a:r>
            <a:r>
              <a:rPr lang="en-US" altLang="zh-CN" dirty="0"/>
              <a:t>Network(SAN)</a:t>
            </a:r>
          </a:p>
          <a:p>
            <a:pPr lvl="1"/>
            <a:r>
              <a:rPr lang="zh-CN" altLang="en-US" dirty="0"/>
              <a:t>存储服务器通过特殊目的的存储网络连接，例如光纤通道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网络附接存储</a:t>
            </a:r>
            <a:endParaRPr lang="en-US" altLang="zh-CN" dirty="0"/>
          </a:p>
          <a:p>
            <a:pPr lvl="1"/>
            <a:r>
              <a:rPr lang="en-US" altLang="zh-CN" dirty="0"/>
              <a:t>Network attached storage (NAS)</a:t>
            </a:r>
          </a:p>
          <a:p>
            <a:pPr lvl="1"/>
            <a:r>
              <a:rPr lang="zh-CN" altLang="en-US" dirty="0"/>
              <a:t>存储服务器通过一般目的的网络来访问，例如以太网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7922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5240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传统的块接口 </a:t>
            </a:r>
            <a:r>
              <a:rPr lang="en-US" altLang="zh-CN" sz="3200" dirty="0" smtClean="0"/>
              <a:t>Storage Area Network</a:t>
            </a:r>
            <a:endParaRPr kumimoji="1" lang="zh-CN" altLang="en-US" sz="3200" dirty="0"/>
          </a:p>
        </p:txBody>
      </p:sp>
      <p:pic>
        <p:nvPicPr>
          <p:cNvPr id="4" name="内容占位符 3" descr="pic11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" r="1278"/>
          <a:stretch>
            <a:fillRect/>
          </a:stretch>
        </p:blipFill>
        <p:spPr>
          <a:xfrm>
            <a:off x="601226" y="1082323"/>
            <a:ext cx="8229600" cy="3394472"/>
          </a:xfrm>
        </p:spPr>
      </p:pic>
    </p:spTree>
    <p:extLst>
      <p:ext uri="{BB962C8B-B14F-4D97-AF65-F5344CB8AC3E}">
        <p14:creationId xmlns:p14="http://schemas.microsoft.com/office/powerpoint/2010/main" val="3221307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569"/>
            <a:ext cx="8229600" cy="857250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网络附接存储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85779"/>
            <a:ext cx="8229600" cy="3394472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+mn-ea"/>
              </a:rPr>
              <a:t>In-Band: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zh-CN" altLang="en-US" sz="2400" dirty="0" smtClean="0">
                <a:latin typeface="+mn-ea"/>
              </a:rPr>
              <a:t>所有控制和数据都通过虚拟装置</a:t>
            </a:r>
            <a:endParaRPr kumimoji="1" lang="en-US" altLang="zh-CN" sz="2400" dirty="0">
              <a:latin typeface="+mn-ea"/>
            </a:endParaRPr>
          </a:p>
          <a:p>
            <a:endParaRPr kumimoji="1" lang="en-US" altLang="zh-CN" sz="2400" dirty="0">
              <a:latin typeface="+mn-ea"/>
            </a:endParaRPr>
          </a:p>
          <a:p>
            <a:endParaRPr kumimoji="1" lang="en-US" altLang="zh-CN" sz="2400" dirty="0">
              <a:latin typeface="+mn-ea"/>
            </a:endParaRPr>
          </a:p>
          <a:p>
            <a:endParaRPr kumimoji="1" lang="en-US" altLang="zh-CN" sz="2400" dirty="0">
              <a:latin typeface="+mn-ea"/>
            </a:endParaRPr>
          </a:p>
          <a:p>
            <a:endParaRPr kumimoji="1" lang="en-US" altLang="zh-CN" sz="2400" dirty="0">
              <a:latin typeface="+mn-ea"/>
            </a:endParaRPr>
          </a:p>
          <a:p>
            <a:r>
              <a:rPr kumimoji="1" lang="en-US" altLang="zh-CN" sz="2400" dirty="0" smtClean="0">
                <a:latin typeface="+mn-ea"/>
              </a:rPr>
              <a:t>Out</a:t>
            </a:r>
            <a:r>
              <a:rPr kumimoji="1" lang="en-US" altLang="zh-CN" sz="2400" dirty="0">
                <a:latin typeface="+mn-ea"/>
              </a:rPr>
              <a:t>-Band:</a:t>
            </a:r>
            <a:r>
              <a:rPr kumimoji="1" lang="zh-CN" altLang="en-US" sz="2400" dirty="0">
                <a:latin typeface="+mn-ea"/>
              </a:rPr>
              <a:t> </a:t>
            </a:r>
            <a:r>
              <a:rPr kumimoji="1" lang="zh-CN" altLang="en-US" sz="2400" dirty="0" smtClean="0">
                <a:latin typeface="+mn-ea"/>
              </a:rPr>
              <a:t>所有控制都通过根命名空间。数据直接从主机和存储中间通过。</a:t>
            </a:r>
            <a:endParaRPr kumimoji="1" lang="zh-CN" altLang="en-US" sz="2400" dirty="0">
              <a:latin typeface="+mn-ea"/>
            </a:endParaRPr>
          </a:p>
          <a:p>
            <a:endParaRPr kumimoji="1" lang="zh-CN" altLang="en-US" sz="2400" dirty="0">
              <a:latin typeface="+mn-ea"/>
            </a:endParaRPr>
          </a:p>
        </p:txBody>
      </p:sp>
      <p:pic>
        <p:nvPicPr>
          <p:cNvPr id="6" name="图片 5" descr="pic1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899" y="1182667"/>
            <a:ext cx="3382641" cy="1869137"/>
          </a:xfrm>
          <a:prstGeom prst="rect">
            <a:avLst/>
          </a:prstGeom>
        </p:spPr>
      </p:pic>
      <p:pic>
        <p:nvPicPr>
          <p:cNvPr id="7" name="图片 6" descr="pic13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72" y="3420548"/>
            <a:ext cx="3958195" cy="164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80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 smtClean="0"/>
              <a:t>常用的NAS的块接口协议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err="1">
                <a:latin typeface="+mn-ea"/>
              </a:rPr>
              <a:t>iSCSI</a:t>
            </a:r>
            <a:r>
              <a:rPr lang="en-US" altLang="zh-CN" dirty="0">
                <a:latin typeface="+mn-ea"/>
              </a:rPr>
              <a:t> (</a:t>
            </a:r>
            <a:r>
              <a:rPr lang="zh-CN" altLang="en-US" dirty="0">
                <a:latin typeface="+mn-ea"/>
              </a:rPr>
              <a:t>互联网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小型计算机接口</a:t>
            </a:r>
            <a:r>
              <a:rPr lang="en-US" altLang="zh-CN" dirty="0">
                <a:latin typeface="+mn-ea"/>
              </a:rPr>
              <a:t>)</a:t>
            </a:r>
          </a:p>
          <a:p>
            <a:pPr lvl="1"/>
            <a:r>
              <a:rPr lang="en-US" altLang="zh-CN" dirty="0">
                <a:latin typeface="+mn-ea"/>
              </a:rPr>
              <a:t>SCSI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command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-&gt;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TCP/IP</a:t>
            </a:r>
          </a:p>
          <a:p>
            <a:r>
              <a:rPr lang="en-US" altLang="zh-CN" dirty="0" err="1">
                <a:latin typeface="+mn-ea"/>
              </a:rPr>
              <a:t>iFCP</a:t>
            </a:r>
            <a:r>
              <a:rPr lang="en-US" altLang="zh-CN" dirty="0">
                <a:latin typeface="+mn-ea"/>
              </a:rPr>
              <a:t> (</a:t>
            </a:r>
            <a:r>
              <a:rPr lang="zh-CN" altLang="en-US" dirty="0">
                <a:latin typeface="+mn-ea"/>
              </a:rPr>
              <a:t>互联网光纤通道协议</a:t>
            </a:r>
            <a:r>
              <a:rPr lang="en-US" altLang="zh-CN" dirty="0">
                <a:latin typeface="+mn-ea"/>
              </a:rPr>
              <a:t>)</a:t>
            </a:r>
          </a:p>
          <a:p>
            <a:pPr lvl="1"/>
            <a:r>
              <a:rPr lang="en-US" altLang="zh-CN" dirty="0">
                <a:latin typeface="+mn-ea"/>
              </a:rPr>
              <a:t>SAN</a:t>
            </a:r>
            <a:r>
              <a:rPr lang="zh-CN" altLang="en-US" dirty="0">
                <a:latin typeface="+mn-ea"/>
              </a:rPr>
              <a:t>设备直接使用</a:t>
            </a:r>
            <a:r>
              <a:rPr lang="en-US" altLang="zh-CN" dirty="0">
                <a:latin typeface="+mn-ea"/>
              </a:rPr>
              <a:t>TCP/IP</a:t>
            </a:r>
            <a:r>
              <a:rPr lang="zh-CN" altLang="en-US" dirty="0">
                <a:latin typeface="+mn-ea"/>
              </a:rPr>
              <a:t>通讯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FCIP (IP</a:t>
            </a:r>
            <a:r>
              <a:rPr lang="zh-CN" altLang="en-US" dirty="0">
                <a:latin typeface="+mn-ea"/>
              </a:rPr>
              <a:t>光纤通道</a:t>
            </a:r>
            <a:r>
              <a:rPr lang="en-US" altLang="zh-CN" dirty="0">
                <a:latin typeface="+mn-ea"/>
              </a:rPr>
              <a:t>)</a:t>
            </a:r>
          </a:p>
          <a:p>
            <a:pPr lvl="1"/>
            <a:r>
              <a:rPr lang="zh-CN" altLang="en-US" dirty="0">
                <a:latin typeface="+mn-ea"/>
              </a:rPr>
              <a:t>将</a:t>
            </a:r>
            <a:r>
              <a:rPr lang="en-US" altLang="zh-CN" dirty="0">
                <a:latin typeface="+mn-ea"/>
              </a:rPr>
              <a:t>FC</a:t>
            </a:r>
            <a:r>
              <a:rPr lang="zh-CN" altLang="en-US" dirty="0">
                <a:latin typeface="+mn-ea"/>
              </a:rPr>
              <a:t>通过</a:t>
            </a:r>
            <a:r>
              <a:rPr lang="en-US" altLang="zh-CN" dirty="0">
                <a:latin typeface="+mn-ea"/>
              </a:rPr>
              <a:t>IP</a:t>
            </a:r>
            <a:r>
              <a:rPr lang="zh-CN" altLang="en-US" dirty="0">
                <a:latin typeface="+mn-ea"/>
              </a:rPr>
              <a:t>隧道转发</a:t>
            </a:r>
            <a:endParaRPr lang="en-US" altLang="zh-CN" dirty="0">
              <a:latin typeface="+mn-ea"/>
            </a:endParaRPr>
          </a:p>
          <a:p>
            <a:r>
              <a:rPr lang="en-US" altLang="zh-CN" dirty="0" err="1">
                <a:latin typeface="+mn-ea"/>
              </a:rPr>
              <a:t>FCoE</a:t>
            </a:r>
            <a:r>
              <a:rPr lang="en-US" altLang="zh-CN" dirty="0">
                <a:latin typeface="+mn-ea"/>
              </a:rPr>
              <a:t> (</a:t>
            </a:r>
            <a:r>
              <a:rPr lang="zh-CN" altLang="en-US" dirty="0">
                <a:latin typeface="+mn-ea"/>
              </a:rPr>
              <a:t>以太网光纤通道</a:t>
            </a:r>
            <a:r>
              <a:rPr lang="en-US" altLang="zh-CN" dirty="0">
                <a:latin typeface="+mn-ea"/>
              </a:rPr>
              <a:t>)</a:t>
            </a:r>
          </a:p>
          <a:p>
            <a:pPr lvl="1"/>
            <a:r>
              <a:rPr lang="zh-CN" altLang="en-US" dirty="0">
                <a:latin typeface="+mn-ea"/>
              </a:rPr>
              <a:t>直接在以太网上跑</a:t>
            </a:r>
            <a:r>
              <a:rPr lang="en-US" altLang="zh-CN" dirty="0">
                <a:latin typeface="+mn-ea"/>
              </a:rPr>
              <a:t>FC</a:t>
            </a:r>
            <a:r>
              <a:rPr lang="zh-CN" altLang="en-US" dirty="0">
                <a:latin typeface="+mn-ea"/>
              </a:rPr>
              <a:t>协议，需要以太网硬件支持拥塞控制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1485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S3对象存储接口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协议的</a:t>
            </a:r>
            <a:r>
              <a:rPr lang="en-US" altLang="zh-CN" dirty="0" smtClean="0"/>
              <a:t>REST</a:t>
            </a:r>
            <a:r>
              <a:rPr lang="zh-CN" altLang="en-US" dirty="0" smtClean="0"/>
              <a:t>接口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扁平命名空间 </a:t>
            </a:r>
            <a:r>
              <a:rPr lang="en-US" altLang="zh-CN" dirty="0" smtClean="0"/>
              <a:t>(key,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value)</a:t>
            </a:r>
          </a:p>
          <a:p>
            <a:pPr lvl="1"/>
            <a:r>
              <a:rPr lang="en-US" altLang="zh-CN" dirty="0" smtClean="0"/>
              <a:t>photos/2006/February/</a:t>
            </a:r>
            <a:r>
              <a:rPr lang="en-US" altLang="zh-CN" dirty="0" err="1" smtClean="0"/>
              <a:t>sample.jpg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kumimoji="1" lang="zh-CN" alt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90" y="1626732"/>
            <a:ext cx="2961925" cy="688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290" y="2381879"/>
            <a:ext cx="3297737" cy="1519074"/>
          </a:xfrm>
          <a:prstGeom prst="rect">
            <a:avLst/>
          </a:prstGeom>
        </p:spPr>
      </p:pic>
      <p:sp>
        <p:nvSpPr>
          <p:cNvPr id="6" name="Curved Down Arrow 5"/>
          <p:cNvSpPr/>
          <p:nvPr/>
        </p:nvSpPr>
        <p:spPr>
          <a:xfrm rot="2977645">
            <a:off x="4619237" y="1730197"/>
            <a:ext cx="708204" cy="46355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urved Down Arrow 7"/>
          <p:cNvSpPr/>
          <p:nvPr/>
        </p:nvSpPr>
        <p:spPr>
          <a:xfrm rot="13868366">
            <a:off x="3443555" y="2504929"/>
            <a:ext cx="708205" cy="46355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957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虚拟化总结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>
                <a:latin typeface="+mn-ea"/>
              </a:rPr>
              <a:t>优势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en-US" altLang="en-US" dirty="0" smtClean="0">
                <a:latin typeface="+mn-ea"/>
              </a:rPr>
              <a:t>统一、</a:t>
            </a:r>
            <a:r>
              <a:rPr lang="zh-CN" altLang="en-US" dirty="0" smtClean="0">
                <a:latin typeface="+mn-ea"/>
              </a:rPr>
              <a:t>抽象的接口隐藏了复杂的物理硬件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zh-CN" altLang="en-US" dirty="0" smtClean="0">
                <a:latin typeface="+mn-ea"/>
              </a:rPr>
              <a:t>灵活，可以软件定义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zh-CN" altLang="en-US" dirty="0" smtClean="0">
                <a:latin typeface="+mn-ea"/>
              </a:rPr>
              <a:t>易于管理，更容易保证安全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问题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zh-CN" altLang="en-US" dirty="0" smtClean="0">
                <a:latin typeface="+mn-ea"/>
              </a:rPr>
              <a:t>虚拟化有一定的资源开销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zh-CN" altLang="en-US" dirty="0" smtClean="0">
                <a:latin typeface="+mn-ea"/>
              </a:rPr>
              <a:t>通常没有实现性能的隔离</a:t>
            </a:r>
            <a:endParaRPr lang="en-US" altLang="zh-CN" dirty="0" smtClean="0">
              <a:latin typeface="+mn-ea"/>
            </a:endParaRPr>
          </a:p>
          <a:p>
            <a:pPr lvl="1"/>
            <a:r>
              <a:rPr lang="zh-CN" altLang="en-US" dirty="0" smtClean="0">
                <a:latin typeface="+mn-ea"/>
              </a:rPr>
              <a:t>过多层的抽象：如何调试？</a:t>
            </a:r>
            <a:endParaRPr lang="en-US" altLang="zh-CN" dirty="0" smtClean="0">
              <a:latin typeface="+mn-ea"/>
            </a:endParaRPr>
          </a:p>
          <a:p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1644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>
                <a:latin typeface="+mj-ea"/>
              </a:rPr>
              <a:t>大数据硬件架构的基本框架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8" name="内容占位符 7" descr="pic1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5" b="519"/>
          <a:stretch/>
        </p:blipFill>
        <p:spPr>
          <a:xfrm>
            <a:off x="1247484" y="953872"/>
            <a:ext cx="6731285" cy="4189628"/>
          </a:xfrm>
        </p:spPr>
      </p:pic>
    </p:spTree>
    <p:extLst>
      <p:ext uri="{BB962C8B-B14F-4D97-AF65-F5344CB8AC3E}">
        <p14:creationId xmlns:p14="http://schemas.microsoft.com/office/powerpoint/2010/main" val="42123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从虚拟化到云：资源调度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607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9333" y="1597819"/>
            <a:ext cx="8288867" cy="110251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典型云计算系统举例：</a:t>
            </a:r>
            <a:r>
              <a:rPr lang="en-US" altLang="zh-CN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Openstack</a:t>
            </a:r>
            <a:endParaRPr lang="zh-CN" alt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607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 smtClean="0">
                <a:latin typeface="+mj-ea"/>
              </a:rPr>
              <a:t>Openstack的目标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+mn-ea"/>
                <a:cs typeface="Lucinda grande" charset="0"/>
              </a:rPr>
              <a:t>一个云操作系统，能把数据中心变为资源池</a:t>
            </a:r>
            <a:r>
              <a:rPr lang="zh-CN" altLang="zh-CN" dirty="0">
                <a:solidFill>
                  <a:srgbClr val="000000"/>
                </a:solidFill>
                <a:latin typeface="+mn-ea"/>
                <a:cs typeface="Lucinda grande" charset="0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+mn-ea"/>
                <a:cs typeface="Lucinda grande" charset="0"/>
              </a:rPr>
              <a:t>服务器虚拟化的下一次进化</a:t>
            </a:r>
            <a:endParaRPr lang="en-US" altLang="zh-CN" dirty="0">
              <a:solidFill>
                <a:srgbClr val="000000"/>
              </a:solidFill>
              <a:latin typeface="+mn-ea"/>
              <a:cs typeface="Lucinda grande" charset="0"/>
            </a:endParaRPr>
          </a:p>
          <a:p>
            <a:endParaRPr lang="en-US" altLang="zh-CN" dirty="0">
              <a:solidFill>
                <a:srgbClr val="000000"/>
              </a:solidFill>
              <a:latin typeface="+mn-ea"/>
              <a:cs typeface="Lucinda grande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+mn-ea"/>
                <a:cs typeface="Lucinda grande" charset="0"/>
              </a:rPr>
              <a:t>提供一个管理层，便于高效地控制、自动化、分配资源</a:t>
            </a:r>
            <a:endParaRPr lang="en-US" altLang="zh-CN" dirty="0">
              <a:solidFill>
                <a:srgbClr val="000000"/>
              </a:solidFill>
              <a:latin typeface="+mn-ea"/>
              <a:cs typeface="Lucinda grande" charset="0"/>
            </a:endParaRPr>
          </a:p>
          <a:p>
            <a:endParaRPr lang="en-US" altLang="zh-CN" dirty="0">
              <a:solidFill>
                <a:srgbClr val="000000"/>
              </a:solidFill>
              <a:latin typeface="+mn-ea"/>
              <a:cs typeface="Lucinda grande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+mn-ea"/>
                <a:cs typeface="Lucinda grande" charset="0"/>
              </a:rPr>
              <a:t>通过自助服务式的门户来方便操作员、系统管理员以及终端用户</a:t>
            </a:r>
            <a:r>
              <a:rPr lang="en-US" altLang="zh-CN" dirty="0">
                <a:solidFill>
                  <a:srgbClr val="000000"/>
                </a:solidFill>
                <a:latin typeface="+mn-ea"/>
                <a:cs typeface="Lucinda grande" charset="0"/>
              </a:rPr>
              <a:t> (“I want AWS-type service!”)</a:t>
            </a:r>
          </a:p>
          <a:p>
            <a:endParaRPr lang="en-US" altLang="zh-CN" dirty="0">
              <a:solidFill>
                <a:srgbClr val="000000"/>
              </a:solidFill>
              <a:latin typeface="+mn-ea"/>
              <a:cs typeface="Lucinda grande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+mn-ea"/>
                <a:cs typeface="Lucinda grande" charset="0"/>
              </a:rPr>
              <a:t>能让开发者通过标准</a:t>
            </a:r>
            <a:r>
              <a:rPr lang="en-US" altLang="zh-CN" dirty="0">
                <a:solidFill>
                  <a:srgbClr val="000000"/>
                </a:solidFill>
                <a:latin typeface="+mn-ea"/>
                <a:cs typeface="Lucinda grande" charset="0"/>
              </a:rPr>
              <a:t>API</a:t>
            </a:r>
            <a:r>
              <a:rPr lang="zh-CN" altLang="en-US" dirty="0">
                <a:solidFill>
                  <a:srgbClr val="000000"/>
                </a:solidFill>
                <a:latin typeface="+mn-ea"/>
                <a:cs typeface="Lucinda grande" charset="0"/>
              </a:rPr>
              <a:t>来搭建云上可用的应用程序</a:t>
            </a:r>
            <a:endParaRPr lang="en-US" altLang="zh-CN" dirty="0">
              <a:latin typeface="+mn-ea"/>
            </a:endParaRPr>
          </a:p>
          <a:p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013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 smtClean="0">
                <a:latin typeface="+mj-ea"/>
              </a:rPr>
              <a:t>Openstack</a:t>
            </a:r>
            <a:r>
              <a:rPr lang="zh-CN" altLang="en-US" sz="3200" dirty="0" smtClean="0">
                <a:latin typeface="+mj-ea"/>
              </a:rPr>
              <a:t>是当今最热门企业软件之一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609" y="998335"/>
            <a:ext cx="2895599" cy="939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1023428"/>
            <a:ext cx="3110417" cy="2027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83" y="2922049"/>
            <a:ext cx="3142935" cy="2078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218" y="2003145"/>
            <a:ext cx="2743671" cy="18166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208" y="998335"/>
            <a:ext cx="2685415" cy="1731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8889" y="3208292"/>
            <a:ext cx="2685415" cy="17923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8890" y="2819075"/>
            <a:ext cx="2861733" cy="46423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415218" y="4289778"/>
            <a:ext cx="2710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社区中包括</a:t>
            </a:r>
            <a:r>
              <a:rPr kumimoji="1" lang="en-US" altLang="zh-CN" sz="1400" dirty="0" smtClean="0"/>
              <a:t>19000</a:t>
            </a:r>
            <a:r>
              <a:rPr kumimoji="1" lang="zh-CN" altLang="en-US" sz="1400" dirty="0" smtClean="0"/>
              <a:t>人，</a:t>
            </a:r>
            <a:r>
              <a:rPr kumimoji="1" lang="en-US" altLang="zh-CN" sz="1400" dirty="0" smtClean="0"/>
              <a:t>145</a:t>
            </a:r>
            <a:r>
              <a:rPr kumimoji="1" lang="zh-CN" altLang="en-US" sz="1400" dirty="0" smtClean="0"/>
              <a:t>个国家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3067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200" dirty="0" err="1" smtClean="0">
                <a:latin typeface="+mj-ea"/>
              </a:rPr>
              <a:t>OpenStack</a:t>
            </a:r>
            <a:r>
              <a:rPr lang="zh-CN" altLang="en-US" sz="3200" dirty="0" smtClean="0">
                <a:latin typeface="+mj-ea"/>
              </a:rPr>
              <a:t>的基本组件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5" name="内容占位符 4" descr="pic14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4" b="572"/>
          <a:stretch/>
        </p:blipFill>
        <p:spPr>
          <a:xfrm>
            <a:off x="2310749" y="798609"/>
            <a:ext cx="4602488" cy="4032491"/>
          </a:xfrm>
        </p:spPr>
      </p:pic>
    </p:spTree>
    <p:extLst>
      <p:ext uri="{BB962C8B-B14F-4D97-AF65-F5344CB8AC3E}">
        <p14:creationId xmlns:p14="http://schemas.microsoft.com/office/powerpoint/2010/main" val="201146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4276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200" dirty="0" err="1" smtClean="0">
                <a:latin typeface="+mj-ea"/>
              </a:rPr>
              <a:t>Openstack的计算节点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4" name="内容占位符 3" descr="pic15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" b="139"/>
          <a:stretch/>
        </p:blipFill>
        <p:spPr>
          <a:xfrm>
            <a:off x="1360312" y="856074"/>
            <a:ext cx="6090355" cy="4307958"/>
          </a:xfrm>
        </p:spPr>
      </p:pic>
    </p:spTree>
    <p:extLst>
      <p:ext uri="{BB962C8B-B14F-4D97-AF65-F5344CB8AC3E}">
        <p14:creationId xmlns:p14="http://schemas.microsoft.com/office/powerpoint/2010/main" val="375280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1745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200" dirty="0" err="1" smtClean="0">
                <a:latin typeface="+mj-ea"/>
              </a:rPr>
              <a:t>Openstack</a:t>
            </a:r>
            <a:r>
              <a:rPr lang="zh-CN" altLang="en-US" sz="3200" dirty="0" smtClean="0">
                <a:latin typeface="+mj-ea"/>
              </a:rPr>
              <a:t>用</a:t>
            </a:r>
            <a:r>
              <a:rPr lang="en-US" altLang="zh-CN" sz="3200" dirty="0" smtClean="0">
                <a:latin typeface="+mj-ea"/>
              </a:rPr>
              <a:t>VLAN</a:t>
            </a:r>
            <a:r>
              <a:rPr lang="zh-CN" altLang="en-US" sz="3200" dirty="0" smtClean="0">
                <a:latin typeface="+mj-ea"/>
              </a:rPr>
              <a:t>实现的虚拟</a:t>
            </a:r>
            <a:r>
              <a:rPr lang="en-US" altLang="zh-CN" sz="3200" dirty="0" smtClean="0">
                <a:latin typeface="+mj-ea"/>
              </a:rPr>
              <a:t>网络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4" name="内容占位符 3" descr="pic16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4" b="131"/>
          <a:stretch/>
        </p:blipFill>
        <p:spPr>
          <a:xfrm>
            <a:off x="1661348" y="790221"/>
            <a:ext cx="5328356" cy="4369259"/>
          </a:xfrm>
        </p:spPr>
      </p:pic>
    </p:spTree>
    <p:extLst>
      <p:ext uri="{BB962C8B-B14F-4D97-AF65-F5344CB8AC3E}">
        <p14:creationId xmlns:p14="http://schemas.microsoft.com/office/powerpoint/2010/main" val="3517492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861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200" dirty="0" err="1" smtClean="0">
                <a:latin typeface="+mj-ea"/>
              </a:rPr>
              <a:t>Openstack的调度器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5" name="内容占位符 4" descr="pic17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1" b="11"/>
          <a:stretch/>
        </p:blipFill>
        <p:spPr>
          <a:xfrm>
            <a:off x="1964342" y="759333"/>
            <a:ext cx="5583918" cy="4412777"/>
          </a:xfrm>
        </p:spPr>
      </p:pic>
    </p:spTree>
    <p:extLst>
      <p:ext uri="{BB962C8B-B14F-4D97-AF65-F5344CB8AC3E}">
        <p14:creationId xmlns:p14="http://schemas.microsoft.com/office/powerpoint/2010/main" val="844866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93090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CN" sz="3200" dirty="0" err="1" smtClean="0">
                <a:latin typeface="+mj-ea"/>
              </a:rPr>
              <a:t>Openstack实现的虚拟</a:t>
            </a:r>
            <a:r>
              <a:rPr lang="zh-CN" altLang="en-US" sz="3200" dirty="0" smtClean="0">
                <a:latin typeface="+mj-ea"/>
              </a:rPr>
              <a:t>块</a:t>
            </a:r>
            <a:r>
              <a:rPr lang="en-US" altLang="zh-CN" sz="3200" dirty="0" smtClean="0">
                <a:latin typeface="+mj-ea"/>
              </a:rPr>
              <a:t>存储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5" name="内容占位符 4" descr="pic18.eps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7" b="653"/>
          <a:stretch/>
        </p:blipFill>
        <p:spPr>
          <a:xfrm>
            <a:off x="1734140" y="950339"/>
            <a:ext cx="5918866" cy="4180523"/>
          </a:xfrm>
        </p:spPr>
      </p:pic>
    </p:spTree>
    <p:extLst>
      <p:ext uri="{BB962C8B-B14F-4D97-AF65-F5344CB8AC3E}">
        <p14:creationId xmlns:p14="http://schemas.microsoft.com/office/powerpoint/2010/main" val="187243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+mj-ea"/>
              </a:rPr>
              <a:t>其它组件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+mn-ea"/>
              </a:rPr>
              <a:t>鉴权服务 </a:t>
            </a:r>
            <a:r>
              <a:rPr lang="en-US" altLang="zh-CN" dirty="0" smtClean="0">
                <a:latin typeface="+mn-ea"/>
              </a:rPr>
              <a:t>(Keystone)</a:t>
            </a:r>
          </a:p>
          <a:p>
            <a:r>
              <a:rPr lang="zh-CN" altLang="en-US" dirty="0" smtClean="0">
                <a:latin typeface="+mn-ea"/>
              </a:rPr>
              <a:t>用户界面 </a:t>
            </a:r>
            <a:r>
              <a:rPr lang="en-US" altLang="zh-CN" dirty="0" smtClean="0">
                <a:latin typeface="+mn-ea"/>
              </a:rPr>
              <a:t>(Horizon)</a:t>
            </a:r>
            <a:r>
              <a:rPr lang="zh-CN" altLang="en-US" dirty="0" smtClean="0">
                <a:latin typeface="+mn-ea"/>
              </a:rPr>
              <a:t> 和命令行工具</a:t>
            </a:r>
            <a:r>
              <a:rPr lang="en-US" altLang="zh-CN" dirty="0" smtClean="0">
                <a:latin typeface="+mn-ea"/>
              </a:rPr>
              <a:t>(CLI)</a:t>
            </a:r>
          </a:p>
          <a:p>
            <a:r>
              <a:rPr lang="zh-CN" altLang="en-US" dirty="0" smtClean="0">
                <a:latin typeface="+mn-ea"/>
              </a:rPr>
              <a:t>对象存储</a:t>
            </a:r>
            <a:r>
              <a:rPr lang="en-US" altLang="zh-CN" dirty="0" smtClean="0">
                <a:latin typeface="+mn-ea"/>
              </a:rPr>
              <a:t> (Swift)</a:t>
            </a:r>
          </a:p>
          <a:p>
            <a:r>
              <a:rPr lang="zh-CN" altLang="en-US" dirty="0" smtClean="0">
                <a:latin typeface="+mn-ea"/>
              </a:rPr>
              <a:t>虚拟机镜像存储</a:t>
            </a:r>
            <a:r>
              <a:rPr lang="en-US" altLang="zh-CN" dirty="0" smtClean="0">
                <a:latin typeface="+mn-ea"/>
              </a:rPr>
              <a:t> (Glance)</a:t>
            </a:r>
          </a:p>
          <a:p>
            <a:r>
              <a:rPr lang="zh-CN" altLang="en-US" dirty="0" smtClean="0">
                <a:latin typeface="+mn-ea"/>
              </a:rPr>
              <a:t>消息队列</a:t>
            </a:r>
            <a:endParaRPr lang="en-US" altLang="zh-CN" dirty="0" smtClean="0">
              <a:latin typeface="+mn-ea"/>
            </a:endParaRPr>
          </a:p>
          <a:p>
            <a:r>
              <a:rPr lang="en-US" altLang="zh-CN" dirty="0" smtClean="0">
                <a:latin typeface="+mn-ea"/>
              </a:rPr>
              <a:t>API</a:t>
            </a:r>
          </a:p>
          <a:p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0971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>
                <a:latin typeface="+mj-ea"/>
                <a:cs typeface="ＭＳ Ｐゴシック" charset="0"/>
              </a:rPr>
              <a:t>摩尔定律：能跟上大数据要求么？</a:t>
            </a:r>
            <a:endParaRPr kumimoji="1" lang="zh-CN" altLang="en-US" sz="3200" dirty="0">
              <a:latin typeface="+mj-ea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4724400" y="938213"/>
            <a:ext cx="4419600" cy="4405313"/>
            <a:chOff x="0" y="1008"/>
            <a:chExt cx="2784" cy="2775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144" y="2544"/>
              <a:ext cx="2640" cy="1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>
              <a:spAutoFit/>
            </a:bodyPr>
            <a:lstStyle/>
            <a:p>
              <a:r>
                <a:rPr lang="zh-CN" altLang="en-US" dirty="0">
                  <a:latin typeface="+mn-ea"/>
                </a:rPr>
                <a:t>单个芯片上的晶体管数每</a:t>
              </a:r>
              <a:r>
                <a:rPr lang="en-US" altLang="zh-CN" dirty="0">
                  <a:latin typeface="+mn-ea"/>
                </a:rPr>
                <a:t>1.5</a:t>
              </a:r>
              <a:r>
                <a:rPr lang="zh-CN" altLang="en-US" dirty="0">
                  <a:latin typeface="+mn-ea"/>
                </a:rPr>
                <a:t>年翻一倍，</a:t>
              </a:r>
              <a:r>
                <a:rPr lang="en-US" dirty="0">
                  <a:latin typeface="+mn-ea"/>
                </a:rPr>
                <a:t>称为</a:t>
              </a:r>
              <a:r>
                <a:rPr lang="en-US" altLang="zh-CN" dirty="0">
                  <a:latin typeface="+mn-ea"/>
                </a:rPr>
                <a:t> </a:t>
              </a:r>
              <a:r>
                <a:rPr lang="en-US" dirty="0">
                  <a:latin typeface="+mn-ea"/>
                </a:rPr>
                <a:t>“摩尔定律</a:t>
              </a:r>
              <a:r>
                <a:rPr lang="zh-CN" altLang="en-US" dirty="0">
                  <a:latin typeface="+mn-ea"/>
                </a:rPr>
                <a:t>”</a:t>
              </a:r>
              <a:endParaRPr lang="en-US" altLang="ja-JP" dirty="0">
                <a:latin typeface="+mn-ea"/>
              </a:endParaRPr>
            </a:p>
            <a:p>
              <a:endParaRPr kumimoji="1" lang="en-US" altLang="zh-CN" sz="2000" dirty="0">
                <a:latin typeface="+mn-ea"/>
              </a:endParaRPr>
            </a:p>
            <a:p>
              <a:endParaRPr lang="en-US" altLang="zh-CN" dirty="0">
                <a:latin typeface="+mn-ea"/>
              </a:endParaRPr>
            </a:p>
            <a:p>
              <a:endParaRPr lang="en-US" altLang="zh-CN" sz="2400" dirty="0">
                <a:latin typeface="+mn-ea"/>
              </a:endParaRPr>
            </a:p>
            <a:p>
              <a:r>
                <a:rPr lang="en-US" altLang="zh-CN" sz="2400" dirty="0">
                  <a:latin typeface="+mn-ea"/>
                </a:rPr>
                <a:t> 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491" y="1690"/>
              <a:ext cx="986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 altLang="zh-CN"/>
                <a:t>Moore</a:t>
              </a:r>
              <a:r>
                <a:rPr lang="ja-JP" altLang="en-US"/>
                <a:t>’</a:t>
              </a:r>
              <a:r>
                <a:rPr lang="en-US" altLang="ja-JP"/>
                <a:t>s Law</a:t>
              </a:r>
              <a:endParaRPr lang="en-US" altLang="zh-CN"/>
            </a:p>
          </p:txBody>
        </p:sp>
        <p:pic>
          <p:nvPicPr>
            <p:cNvPr id="7" name="Picture 6" descr="moores-la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08"/>
              <a:ext cx="2688" cy="1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144" y="3012"/>
              <a:ext cx="240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dirty="0">
                  <a:latin typeface="+mn-ea"/>
                </a:rPr>
                <a:t>微处理器越来越小、越集成并且计算力越强劲</a:t>
              </a:r>
              <a:endParaRPr lang="en-US" dirty="0">
                <a:latin typeface="+mn-ea"/>
              </a:endParaRP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651588" y="1009569"/>
            <a:ext cx="3855087" cy="3846160"/>
            <a:chOff x="2534" y="528"/>
            <a:chExt cx="3226" cy="3158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534" y="2928"/>
              <a:ext cx="3226" cy="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kumimoji="1" lang="en-US" altLang="zh-CN" dirty="0"/>
                <a:t>Gordon Moore (Intel</a:t>
              </a:r>
              <a:r>
                <a:rPr kumimoji="1" lang="zh-CN" altLang="en-US" dirty="0"/>
                <a:t>创始人</a:t>
              </a:r>
              <a:r>
                <a:rPr kumimoji="1" lang="en-US" altLang="zh-CN" dirty="0"/>
                <a:t>) </a:t>
              </a:r>
              <a:r>
                <a:rPr kumimoji="1" lang="zh-CN" altLang="en-US" dirty="0"/>
                <a:t>在</a:t>
              </a:r>
              <a:r>
                <a:rPr kumimoji="1" lang="en-US" altLang="zh-CN" dirty="0"/>
                <a:t>1965</a:t>
              </a:r>
              <a:r>
                <a:rPr kumimoji="1" lang="zh-CN" altLang="en-US" dirty="0"/>
                <a:t>年的时候预测半导体芯片上的晶体管密集度每</a:t>
              </a:r>
              <a:r>
                <a:rPr kumimoji="1" lang="en-US" altLang="zh-CN" dirty="0"/>
                <a:t>18</a:t>
              </a:r>
              <a:r>
                <a:rPr kumimoji="1" lang="zh-CN" altLang="en-US" dirty="0"/>
                <a:t>个月就会翻一翻。</a:t>
              </a:r>
              <a:endParaRPr kumimoji="1" lang="en-US" altLang="zh-CN" dirty="0"/>
            </a:p>
          </p:txBody>
        </p:sp>
        <p:pic>
          <p:nvPicPr>
            <p:cNvPr id="11" name="Picture 10" descr="moor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632"/>
              <a:ext cx="1200" cy="1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 descr="moor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528"/>
              <a:ext cx="1920" cy="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08627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+mj-ea"/>
              </a:rPr>
              <a:t>一个虚拟机的生命周期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dirty="0" smtClean="0">
                <a:latin typeface="+mn-ea"/>
              </a:rPr>
              <a:t>(省略了所有的鉴权操作</a:t>
            </a:r>
            <a:r>
              <a:rPr lang="en-US" altLang="zh-CN" dirty="0" smtClean="0">
                <a:latin typeface="+mn-ea"/>
              </a:rPr>
              <a:t>)</a:t>
            </a:r>
          </a:p>
          <a:p>
            <a:r>
              <a:rPr lang="zh-CN" altLang="en-US" dirty="0" smtClean="0">
                <a:latin typeface="+mn-ea"/>
              </a:rPr>
              <a:t>用户通过界面或命令行向</a:t>
            </a:r>
            <a:r>
              <a:rPr lang="en-US" altLang="zh-CN" dirty="0" smtClean="0">
                <a:latin typeface="+mn-ea"/>
              </a:rPr>
              <a:t>API</a:t>
            </a:r>
            <a:r>
              <a:rPr lang="zh-CN" altLang="en-US" dirty="0" smtClean="0">
                <a:latin typeface="+mn-ea"/>
              </a:rPr>
              <a:t>发送</a:t>
            </a:r>
            <a:r>
              <a:rPr lang="en-US" altLang="zh-CN" dirty="0" smtClean="0">
                <a:latin typeface="+mn-ea"/>
              </a:rPr>
              <a:t>’create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instance’</a:t>
            </a:r>
          </a:p>
          <a:p>
            <a:r>
              <a:rPr lang="en-US" altLang="zh-CN" dirty="0" smtClean="0">
                <a:latin typeface="+mn-ea"/>
              </a:rPr>
              <a:t>API</a:t>
            </a:r>
            <a:r>
              <a:rPr lang="zh-CN" altLang="en-US" dirty="0" smtClean="0">
                <a:latin typeface="+mn-ea"/>
              </a:rPr>
              <a:t>节点记录新虚拟机信息，发送调度请求给调度器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调度器找到可用的计算节点，向计算节点发送</a:t>
            </a:r>
            <a:r>
              <a:rPr lang="en-US" altLang="zh-CN" dirty="0" smtClean="0">
                <a:latin typeface="+mn-ea"/>
              </a:rPr>
              <a:t>’</a:t>
            </a:r>
            <a:r>
              <a:rPr lang="en-US" altLang="zh-CN" dirty="0" err="1" smtClean="0">
                <a:latin typeface="+mn-ea"/>
              </a:rPr>
              <a:t>vm</a:t>
            </a:r>
            <a:r>
              <a:rPr lang="zh-CN" altLang="en-US" dirty="0" smtClean="0">
                <a:latin typeface="+mn-ea"/>
              </a:rPr>
              <a:t> </a:t>
            </a:r>
            <a:r>
              <a:rPr lang="en-US" altLang="zh-CN" dirty="0" smtClean="0">
                <a:latin typeface="+mn-ea"/>
              </a:rPr>
              <a:t>provision’</a:t>
            </a:r>
            <a:r>
              <a:rPr lang="zh-CN" altLang="en-US" dirty="0" smtClean="0">
                <a:latin typeface="+mn-ea"/>
              </a:rPr>
              <a:t>请求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计算节点通过虚拟机</a:t>
            </a:r>
            <a:r>
              <a:rPr lang="en-US" altLang="zh-CN" dirty="0" smtClean="0">
                <a:latin typeface="+mn-ea"/>
              </a:rPr>
              <a:t>hypervisor</a:t>
            </a:r>
            <a:r>
              <a:rPr lang="zh-CN" altLang="en-US" dirty="0" smtClean="0">
                <a:latin typeface="+mn-ea"/>
              </a:rPr>
              <a:t>启动虚拟机</a:t>
            </a:r>
            <a:endParaRPr lang="en-US" altLang="zh-CN" dirty="0" smtClean="0">
              <a:latin typeface="+mn-ea"/>
            </a:endParaRPr>
          </a:p>
          <a:p>
            <a:r>
              <a:rPr lang="en-US" altLang="zh-CN" dirty="0" smtClean="0">
                <a:latin typeface="+mn-ea"/>
              </a:rPr>
              <a:t>Hypervisor</a:t>
            </a:r>
            <a:r>
              <a:rPr lang="zh-CN" altLang="en-US" dirty="0" smtClean="0">
                <a:latin typeface="+mn-ea"/>
              </a:rPr>
              <a:t>去镜像存储服务获取虚拟机磁盘镜像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计算节点向网络节点发信息，请求给新创虚拟机分配网络资源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网络节点通过配置虚拟交换机配置网桥，</a:t>
            </a:r>
            <a:r>
              <a:rPr lang="en-US" altLang="zh-CN" dirty="0" smtClean="0">
                <a:latin typeface="+mn-ea"/>
              </a:rPr>
              <a:t>VLAN</a:t>
            </a:r>
            <a:r>
              <a:rPr lang="zh-CN" altLang="en-US" dirty="0" smtClean="0">
                <a:latin typeface="+mn-ea"/>
              </a:rPr>
              <a:t>等，实现虚拟网络，并在数据库中记录网络信息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计算节点向虚拟存储服务要求新建虚拟磁盘卷，并通过</a:t>
            </a:r>
            <a:r>
              <a:rPr lang="en-US" altLang="zh-CN" dirty="0" err="1" smtClean="0">
                <a:latin typeface="+mn-ea"/>
              </a:rPr>
              <a:t>iSCSI</a:t>
            </a:r>
            <a:r>
              <a:rPr lang="zh-CN" altLang="en-US" dirty="0" smtClean="0">
                <a:latin typeface="+mn-ea"/>
              </a:rPr>
              <a:t>协议挂载</a:t>
            </a:r>
            <a:endParaRPr lang="en-US" altLang="zh-CN" dirty="0" smtClean="0">
              <a:latin typeface="+mn-ea"/>
            </a:endParaRPr>
          </a:p>
          <a:p>
            <a:r>
              <a:rPr lang="zh-CN" altLang="en-US" dirty="0" smtClean="0">
                <a:latin typeface="+mn-ea"/>
              </a:rPr>
              <a:t>用户通过界面查询虚拟机创建的结果</a:t>
            </a:r>
            <a:endParaRPr lang="en-US" altLang="zh-CN" dirty="0" smtClean="0">
              <a:latin typeface="+mn-ea"/>
            </a:endParaRPr>
          </a:p>
          <a:p>
            <a:endParaRPr lang="en-US" altLang="zh-CN" dirty="0" smtClean="0">
              <a:latin typeface="+mn-ea"/>
            </a:endParaRPr>
          </a:p>
          <a:p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990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+mj-ea"/>
              </a:rPr>
              <a:t>一个虚拟机的生命周期</a:t>
            </a:r>
            <a:endParaRPr kumimoji="1" lang="zh-CN" altLang="en-US" sz="3200" dirty="0"/>
          </a:p>
        </p:txBody>
      </p:sp>
      <p:pic>
        <p:nvPicPr>
          <p:cNvPr id="5" name="图片 4" descr="pic14-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253" y="816620"/>
            <a:ext cx="4916908" cy="432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04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+mj-ea"/>
              </a:rPr>
              <a:t>一个虚拟机的生命周期</a:t>
            </a:r>
            <a:endParaRPr kumimoji="1" lang="zh-CN" altLang="en-US" sz="3200" dirty="0"/>
          </a:p>
        </p:txBody>
      </p:sp>
      <p:pic>
        <p:nvPicPr>
          <p:cNvPr id="5" name="图片 4" descr="pic14-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509" y="831858"/>
            <a:ext cx="5561039" cy="431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70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+mj-ea"/>
              </a:rPr>
              <a:t>一个虚拟机的生命周期</a:t>
            </a:r>
            <a:endParaRPr kumimoji="1" lang="zh-CN" altLang="en-US" sz="3200" dirty="0"/>
          </a:p>
        </p:txBody>
      </p:sp>
      <p:pic>
        <p:nvPicPr>
          <p:cNvPr id="4" name="图片 3" descr="pic14-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06" y="899580"/>
            <a:ext cx="4471728" cy="42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03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+mj-ea"/>
              </a:rPr>
              <a:t>一个虚拟机的生命周期</a:t>
            </a:r>
            <a:endParaRPr kumimoji="1" lang="zh-CN" altLang="en-US" sz="3200" dirty="0"/>
          </a:p>
        </p:txBody>
      </p:sp>
      <p:pic>
        <p:nvPicPr>
          <p:cNvPr id="4" name="图片 3" descr="pic14-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535" y="831339"/>
            <a:ext cx="4248435" cy="431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73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+mj-ea"/>
              </a:rPr>
              <a:t>一个虚拟机的生命周期</a:t>
            </a:r>
            <a:endParaRPr kumimoji="1" lang="zh-CN" altLang="en-US" sz="3200" dirty="0"/>
          </a:p>
        </p:txBody>
      </p:sp>
      <p:pic>
        <p:nvPicPr>
          <p:cNvPr id="4" name="图片 3" descr="pic14-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89" y="877160"/>
            <a:ext cx="4920834" cy="426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9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一个虚拟机的生命周期</a:t>
            </a:r>
            <a:endParaRPr kumimoji="1" lang="zh-CN" altLang="en-US" dirty="0"/>
          </a:p>
        </p:txBody>
      </p:sp>
      <p:pic>
        <p:nvPicPr>
          <p:cNvPr id="4" name="图片 3" descr="pic14-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905" y="903345"/>
            <a:ext cx="5048477" cy="424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78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+mj-ea"/>
              </a:rPr>
              <a:t>一个虚拟机的生命周期</a:t>
            </a:r>
            <a:endParaRPr kumimoji="1" lang="zh-CN" altLang="en-US" sz="3200" dirty="0"/>
          </a:p>
        </p:txBody>
      </p:sp>
      <p:pic>
        <p:nvPicPr>
          <p:cNvPr id="5" name="图片 4" descr="pic14-7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82" y="857524"/>
            <a:ext cx="4243540" cy="42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25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+mj-ea"/>
              </a:rPr>
              <a:t>一个虚拟机的生命周期</a:t>
            </a:r>
            <a:endParaRPr kumimoji="1" lang="zh-CN" altLang="en-US" sz="3200" dirty="0"/>
          </a:p>
        </p:txBody>
      </p:sp>
      <p:pic>
        <p:nvPicPr>
          <p:cNvPr id="4" name="图片 3" descr="pic14-8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704" y="943362"/>
            <a:ext cx="4772883" cy="420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68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+mj-ea"/>
              </a:rPr>
              <a:t>本周总结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149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357188" y="165221"/>
            <a:ext cx="8458200" cy="563563"/>
          </a:xfrm>
        </p:spPr>
        <p:txBody>
          <a:bodyPr>
            <a:noAutofit/>
          </a:bodyPr>
          <a:lstStyle/>
          <a:p>
            <a:r>
              <a:rPr lang="en-US" altLang="zh-CN" sz="3200" dirty="0">
                <a:latin typeface="+mj-ea"/>
                <a:cs typeface="ＭＳ Ｐゴシック" charset="0"/>
              </a:rPr>
              <a:t>Joy</a:t>
            </a:r>
            <a:r>
              <a:rPr lang="zh-CN" altLang="en-US" sz="3200" dirty="0">
                <a:latin typeface="+mj-ea"/>
                <a:cs typeface="ＭＳ Ｐゴシック" charset="0"/>
              </a:rPr>
              <a:t>定律在</a:t>
            </a:r>
            <a:r>
              <a:rPr lang="en-US" altLang="zh-CN" sz="3200" dirty="0">
                <a:latin typeface="+mj-ea"/>
                <a:cs typeface="ＭＳ Ｐゴシック" charset="0"/>
              </a:rPr>
              <a:t>2002</a:t>
            </a:r>
            <a:r>
              <a:rPr lang="zh-CN" altLang="en-US" sz="3200" dirty="0">
                <a:latin typeface="+mj-ea"/>
                <a:cs typeface="ＭＳ Ｐゴシック" charset="0"/>
              </a:rPr>
              <a:t>年后不再正确</a:t>
            </a:r>
            <a:endParaRPr kumimoji="1" lang="zh-CN" altLang="en-US" sz="3200" dirty="0">
              <a:latin typeface="+mj-ea"/>
            </a:endParaRPr>
          </a:p>
        </p:txBody>
      </p:sp>
      <p:graphicFrame>
        <p:nvGraphicFramePr>
          <p:cNvPr id="12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369741"/>
              </p:ext>
            </p:extLst>
          </p:nvPr>
        </p:nvGraphicFramePr>
        <p:xfrm>
          <a:off x="1078906" y="728784"/>
          <a:ext cx="6551578" cy="355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" name="Chart" r:id="rId3" imgW="8369300" imgH="4546600" progId="Excel.Chart.8">
                  <p:embed/>
                </p:oleObj>
              </mc:Choice>
              <mc:Fallback>
                <p:oleObj name="Chart" r:id="rId3" imgW="8369300" imgH="4546600" progId="Excel.Char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8906" y="728784"/>
                        <a:ext cx="6551578" cy="355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4"/>
          <p:cNvSpPr>
            <a:spLocks noChangeArrowheads="1"/>
          </p:cNvSpPr>
          <p:nvPr/>
        </p:nvSpPr>
        <p:spPr bwMode="auto">
          <a:xfrm>
            <a:off x="2029737" y="1007134"/>
            <a:ext cx="487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200" dirty="0">
                <a:latin typeface="Times" charset="0"/>
              </a:rPr>
              <a:t>From Hennessy and Patterson, </a:t>
            </a:r>
            <a:r>
              <a:rPr lang="en-US" altLang="zh-CN" sz="1200" i="1" dirty="0">
                <a:latin typeface="Times" charset="0"/>
              </a:rPr>
              <a:t>Computer Architecture: A Quantitative Approach</a:t>
            </a:r>
            <a:r>
              <a:rPr lang="en-US" altLang="zh-CN" sz="1200" dirty="0">
                <a:latin typeface="Times" charset="0"/>
              </a:rPr>
              <a:t>, 4th edition, Sept. 15, 2006</a:t>
            </a:r>
          </a:p>
        </p:txBody>
      </p:sp>
      <p:sp>
        <p:nvSpPr>
          <p:cNvPr id="14" name="矩形 5"/>
          <p:cNvSpPr>
            <a:spLocks noChangeArrowheads="1"/>
          </p:cNvSpPr>
          <p:nvPr/>
        </p:nvSpPr>
        <p:spPr bwMode="auto">
          <a:xfrm>
            <a:off x="2204614" y="1498437"/>
            <a:ext cx="232627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" charset="0"/>
                <a:cs typeface="Helvetica" charset="0"/>
              </a:rPr>
              <a:t>Joy</a:t>
            </a:r>
            <a:r>
              <a:rPr lang="zh-CN" altLang="en-US" sz="1200" dirty="0">
                <a:latin typeface="Helvetica" charset="0"/>
                <a:cs typeface="Helvetica" charset="0"/>
              </a:rPr>
              <a:t>定律</a:t>
            </a:r>
            <a:r>
              <a:rPr lang="en-US" altLang="zh-CN" sz="1200" dirty="0">
                <a:latin typeface="Helvetica" charset="0"/>
                <a:cs typeface="Helvetica" charset="0"/>
              </a:rPr>
              <a:t>: </a:t>
            </a:r>
            <a:r>
              <a:rPr lang="zh-CN" altLang="en-US" sz="1200" dirty="0">
                <a:latin typeface="Helvetica" charset="0"/>
                <a:cs typeface="Helvetica" charset="0"/>
              </a:rPr>
              <a:t>性能</a:t>
            </a:r>
            <a:r>
              <a:rPr lang="en-US" altLang="zh-CN" sz="1200" dirty="0">
                <a:latin typeface="Helvetica" charset="0"/>
                <a:cs typeface="Helvetica" charset="0"/>
              </a:rPr>
              <a:t> ≈ 2</a:t>
            </a:r>
            <a:r>
              <a:rPr lang="en-US" altLang="zh-CN" sz="1200" baseline="30000" dirty="0">
                <a:latin typeface="Helvetica" charset="0"/>
                <a:cs typeface="Helvetica" charset="0"/>
              </a:rPr>
              <a:t>(Year-1984) </a:t>
            </a:r>
            <a:r>
              <a:rPr lang="en-US" altLang="zh-CN" sz="1200" dirty="0">
                <a:latin typeface="Helvetica" charset="0"/>
                <a:cs typeface="Helvetica" charset="0"/>
              </a:rPr>
              <a:t>MIPS</a:t>
            </a: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4360691" y="3026019"/>
            <a:ext cx="30230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sym typeface="Symbol" charset="0"/>
              </a:rPr>
              <a:t> </a:t>
            </a:r>
            <a:r>
              <a:rPr lang="zh-CN" altLang="en-US" sz="1400" dirty="0">
                <a:solidFill>
                  <a:srgbClr val="FF0000"/>
                </a:solidFill>
                <a:sym typeface="Symbol" charset="0"/>
              </a:rPr>
              <a:t>未来的芯片设计：在单个芯片上，多核或者多处理器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16" name="矩形 8"/>
          <p:cNvSpPr>
            <a:spLocks noChangeArrowheads="1"/>
          </p:cNvSpPr>
          <p:nvPr/>
        </p:nvSpPr>
        <p:spPr bwMode="auto">
          <a:xfrm>
            <a:off x="1975394" y="4192823"/>
            <a:ext cx="457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altLang="zh-CN" sz="1600" dirty="0">
                <a:cs typeface="Arial" charset="0"/>
              </a:rPr>
              <a:t> VAX	        : 25%/year 1978 to 1986</a:t>
            </a:r>
          </a:p>
          <a:p>
            <a:pPr>
              <a:buFontTx/>
              <a:buChar char="•"/>
            </a:pPr>
            <a:r>
              <a:rPr lang="en-US" altLang="zh-CN" sz="1600" dirty="0">
                <a:cs typeface="Arial" charset="0"/>
              </a:rPr>
              <a:t> RISC + x86: 52%/year 1986 to 2002</a:t>
            </a:r>
          </a:p>
          <a:p>
            <a:pPr>
              <a:buFontTx/>
              <a:buChar char="•"/>
            </a:pPr>
            <a:r>
              <a:rPr lang="en-US" altLang="zh-CN" sz="1600" dirty="0">
                <a:cs typeface="Arial" charset="0"/>
              </a:rPr>
              <a:t> RISC + x86: ??%/year 2002 to present</a:t>
            </a:r>
          </a:p>
        </p:txBody>
      </p:sp>
    </p:spTree>
    <p:extLst>
      <p:ext uri="{BB962C8B-B14F-4D97-AF65-F5344CB8AC3E}">
        <p14:creationId xmlns:p14="http://schemas.microsoft.com/office/powerpoint/2010/main" val="266328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12" grpId="1"/>
      <p:bldP spid="13" grpId="0"/>
      <p:bldP spid="14" grpId="0"/>
      <p:bldP spid="15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+mj-ea"/>
              </a:rPr>
              <a:t>Backup slides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7875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1" y="151338"/>
            <a:ext cx="6273354" cy="499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32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8600" y="150812"/>
            <a:ext cx="8458200" cy="563563"/>
          </a:xfrm>
        </p:spPr>
        <p:txBody>
          <a:bodyPr>
            <a:noAutofit/>
          </a:bodyPr>
          <a:lstStyle/>
          <a:p>
            <a:r>
              <a:rPr lang="zh-CN" altLang="en-US" sz="3200" dirty="0">
                <a:latin typeface="+mj-ea"/>
              </a:rPr>
              <a:t>并行化的理念存在于计算机方方面面</a:t>
            </a:r>
            <a:endParaRPr kumimoji="1" lang="zh-CN" altLang="en-US" sz="3200" dirty="0">
              <a:latin typeface="+mj-ea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28600" y="931852"/>
            <a:ext cx="2667000" cy="447198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并行请求</a:t>
            </a:r>
            <a:endParaRPr lang="en-US" altLang="zh-CN" sz="2400" dirty="0">
              <a:latin typeface="+mn-ea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sz="1800" dirty="0">
                <a:latin typeface="+mn-ea"/>
              </a:rPr>
              <a:t>分配给多个计算机</a:t>
            </a:r>
            <a:endParaRPr lang="en-US" altLang="zh-CN" sz="1800" dirty="0">
              <a:latin typeface="+mn-ea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sz="1800" dirty="0">
                <a:latin typeface="+mn-ea"/>
              </a:rPr>
              <a:t>例如</a:t>
            </a:r>
            <a:r>
              <a:rPr lang="en-US" altLang="zh-CN" sz="1800" dirty="0">
                <a:latin typeface="+mn-ea"/>
              </a:rPr>
              <a:t>, </a:t>
            </a:r>
            <a:r>
              <a:rPr lang="zh-CN" altLang="en-US" sz="1800" dirty="0">
                <a:latin typeface="+mn-ea"/>
              </a:rPr>
              <a:t>搜索</a:t>
            </a:r>
            <a:r>
              <a:rPr lang="en-US" altLang="zh-CN" sz="1800" dirty="0">
                <a:latin typeface="+mn-ea"/>
              </a:rPr>
              <a:t>“Katz”</a:t>
            </a: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并行线程</a:t>
            </a:r>
            <a:endParaRPr lang="en-US" altLang="zh-CN" sz="2400" dirty="0">
              <a:latin typeface="+mn-ea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sz="1800" dirty="0">
                <a:latin typeface="+mn-ea"/>
              </a:rPr>
              <a:t>分配给多个处理器核心</a:t>
            </a:r>
            <a:endParaRPr lang="en-US" altLang="zh-CN" sz="1800" dirty="0">
              <a:latin typeface="+mn-ea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sz="1800" dirty="0">
                <a:latin typeface="+mn-ea"/>
              </a:rPr>
              <a:t>例如</a:t>
            </a:r>
            <a:r>
              <a:rPr lang="en-US" altLang="zh-CN" sz="1800" dirty="0">
                <a:latin typeface="+mn-ea"/>
              </a:rPr>
              <a:t>, </a:t>
            </a:r>
            <a:r>
              <a:rPr lang="zh-CN" altLang="en-US" sz="1800" dirty="0">
                <a:latin typeface="+mn-ea"/>
              </a:rPr>
              <a:t>查找</a:t>
            </a:r>
            <a:r>
              <a:rPr lang="en-US" altLang="zh-CN" sz="1800" dirty="0">
                <a:latin typeface="+mn-ea"/>
              </a:rPr>
              <a:t>, </a:t>
            </a:r>
            <a:r>
              <a:rPr lang="zh-CN" altLang="en-US" sz="1800" dirty="0">
                <a:latin typeface="+mn-ea"/>
              </a:rPr>
              <a:t>广告</a:t>
            </a:r>
            <a:endParaRPr lang="en-US" altLang="zh-CN" sz="1800" dirty="0"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并行指令</a:t>
            </a:r>
            <a:endParaRPr lang="en-US" altLang="zh-CN" sz="2400" dirty="0">
              <a:latin typeface="+mn-ea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sz="1800" dirty="0">
                <a:latin typeface="+mn-ea"/>
              </a:rPr>
              <a:t>同一时刻有多于</a:t>
            </a:r>
            <a:r>
              <a:rPr lang="en-US" altLang="zh-CN" sz="1800" dirty="0">
                <a:latin typeface="+mn-ea"/>
              </a:rPr>
              <a:t>1</a:t>
            </a:r>
            <a:r>
              <a:rPr lang="zh-CN" altLang="en-US" sz="1800" dirty="0">
                <a:latin typeface="+mn-ea"/>
              </a:rPr>
              <a:t>条指令</a:t>
            </a:r>
            <a:r>
              <a:rPr lang="en-US" altLang="zh-CN" sz="1800" dirty="0">
                <a:latin typeface="+mn-ea"/>
              </a:rPr>
              <a:t> </a:t>
            </a:r>
          </a:p>
          <a:p>
            <a:pPr lvl="1">
              <a:lnSpc>
                <a:spcPct val="90000"/>
              </a:lnSpc>
              <a:buNone/>
            </a:pPr>
            <a:r>
              <a:rPr lang="zh-CN" altLang="en-US" sz="1800" dirty="0">
                <a:latin typeface="+mn-ea"/>
              </a:rPr>
              <a:t>例如，</a:t>
            </a:r>
            <a:r>
              <a:rPr lang="en-US" altLang="zh-CN" sz="1800" dirty="0">
                <a:latin typeface="+mn-ea"/>
              </a:rPr>
              <a:t>5</a:t>
            </a:r>
            <a:r>
              <a:rPr lang="zh-CN" altLang="en-US" sz="1800" dirty="0">
                <a:latin typeface="+mn-ea"/>
              </a:rPr>
              <a:t>个流水线指令</a:t>
            </a:r>
            <a:endParaRPr lang="en-US" altLang="zh-CN" sz="1800" dirty="0"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并行数据</a:t>
            </a:r>
            <a:endParaRPr lang="en-US" altLang="zh-CN" sz="2400" dirty="0">
              <a:latin typeface="+mn-ea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sz="1800" dirty="0">
                <a:latin typeface="+mn-ea"/>
              </a:rPr>
              <a:t>同一时刻有多于</a:t>
            </a:r>
            <a:r>
              <a:rPr lang="en-US" altLang="zh-CN" sz="1800" dirty="0">
                <a:latin typeface="+mn-ea"/>
              </a:rPr>
              <a:t>1</a:t>
            </a:r>
            <a:r>
              <a:rPr lang="zh-CN" altLang="en-US" sz="1800" dirty="0">
                <a:latin typeface="+mn-ea"/>
              </a:rPr>
              <a:t>个数据项</a:t>
            </a:r>
            <a:endParaRPr lang="en-US" altLang="zh-CN" sz="1800" dirty="0">
              <a:latin typeface="+mn-ea"/>
            </a:endParaRPr>
          </a:p>
          <a:p>
            <a:pPr lvl="1">
              <a:lnSpc>
                <a:spcPct val="90000"/>
              </a:lnSpc>
              <a:buNone/>
            </a:pPr>
            <a:r>
              <a:rPr lang="zh-CN" altLang="en-US" sz="1800" dirty="0">
                <a:latin typeface="+mn-ea"/>
              </a:rPr>
              <a:t>例如</a:t>
            </a:r>
            <a:r>
              <a:rPr lang="en-US" altLang="zh-CN" sz="1800" dirty="0">
                <a:latin typeface="+mn-ea"/>
              </a:rPr>
              <a:t>, </a:t>
            </a:r>
            <a:r>
              <a:rPr lang="zh-CN" altLang="en-US" sz="1800" dirty="0">
                <a:latin typeface="+mn-ea"/>
              </a:rPr>
              <a:t>4对单词对的合并</a:t>
            </a:r>
            <a:endParaRPr lang="en-US" altLang="zh-CN" sz="1800" dirty="0">
              <a:latin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+mn-ea"/>
              </a:rPr>
              <a:t>硬件描述</a:t>
            </a:r>
          </a:p>
          <a:p>
            <a:pPr lvl="1">
              <a:lnSpc>
                <a:spcPct val="90000"/>
              </a:lnSpc>
              <a:buNone/>
            </a:pPr>
            <a:r>
              <a:rPr lang="zh-CN" altLang="en-US" sz="1800" dirty="0">
                <a:latin typeface="+mn-ea"/>
              </a:rPr>
              <a:t>同一时刻使用所有门电路</a:t>
            </a:r>
            <a:endParaRPr lang="en-US" altLang="zh-CN" sz="1800" dirty="0">
              <a:latin typeface="+mn-ea"/>
            </a:endParaRPr>
          </a:p>
        </p:txBody>
      </p:sp>
      <p:cxnSp>
        <p:nvCxnSpPr>
          <p:cNvPr id="6" name="Straight Connector 167"/>
          <p:cNvCxnSpPr/>
          <p:nvPr/>
        </p:nvCxnSpPr>
        <p:spPr>
          <a:xfrm>
            <a:off x="3133421" y="764381"/>
            <a:ext cx="1" cy="4253706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 23"/>
          <p:cNvSpPr>
            <a:spLocks noChangeArrowheads="1"/>
          </p:cNvSpPr>
          <p:nvPr/>
        </p:nvSpPr>
        <p:spPr bwMode="auto">
          <a:xfrm>
            <a:off x="2418464" y="1327943"/>
            <a:ext cx="1393368" cy="59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i="1" dirty="0"/>
              <a:t>驾驭并行化</a:t>
            </a:r>
            <a:endParaRPr lang="en-US" altLang="zh-CN" i="1" dirty="0"/>
          </a:p>
          <a:p>
            <a:pPr algn="ctr">
              <a:lnSpc>
                <a:spcPct val="90000"/>
              </a:lnSpc>
            </a:pPr>
            <a:r>
              <a:rPr lang="zh-CN" altLang="en-US" i="1" dirty="0"/>
              <a:t>获得高性能</a:t>
            </a:r>
            <a:endParaRPr lang="en-US" altLang="zh-CN" i="1" dirty="0"/>
          </a:p>
        </p:txBody>
      </p:sp>
      <p:sp>
        <p:nvSpPr>
          <p:cNvPr id="8" name="矩形 24"/>
          <p:cNvSpPr>
            <a:spLocks noChangeArrowheads="1"/>
          </p:cNvSpPr>
          <p:nvPr/>
        </p:nvSpPr>
        <p:spPr bwMode="auto">
          <a:xfrm>
            <a:off x="2250544" y="742949"/>
            <a:ext cx="17491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i="1" dirty="0" smtClean="0"/>
              <a:t>软件     硬件 </a:t>
            </a:r>
            <a:endParaRPr lang="en-US" altLang="zh-CN" i="1" dirty="0"/>
          </a:p>
        </p:txBody>
      </p:sp>
      <p:pic>
        <p:nvPicPr>
          <p:cNvPr id="9" name="Picture 116" descr="cern-rack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112" y="772259"/>
            <a:ext cx="2697163" cy="1572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943" y="1472405"/>
            <a:ext cx="1023937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27"/>
          <p:cNvSpPr>
            <a:spLocks noChangeArrowheads="1"/>
          </p:cNvSpPr>
          <p:nvPr/>
        </p:nvSpPr>
        <p:spPr bwMode="auto">
          <a:xfrm>
            <a:off x="8182743" y="786605"/>
            <a:ext cx="914400" cy="54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>
              <a:lnSpc>
                <a:spcPct val="80000"/>
              </a:lnSpc>
            </a:pPr>
            <a:r>
              <a:rPr lang="zh-CN" altLang="en-US" dirty="0" smtClean="0"/>
              <a:t>智能</a:t>
            </a:r>
            <a:endParaRPr lang="en-US" altLang="zh-CN" dirty="0" smtClean="0"/>
          </a:p>
          <a:p>
            <a:pPr algn="r">
              <a:lnSpc>
                <a:spcPct val="80000"/>
              </a:lnSpc>
            </a:pPr>
            <a:r>
              <a:rPr lang="zh-CN" altLang="en-US" dirty="0" smtClean="0"/>
              <a:t>手机</a:t>
            </a:r>
            <a:endParaRPr lang="en-US" altLang="zh-CN" dirty="0"/>
          </a:p>
        </p:txBody>
      </p:sp>
      <p:sp>
        <p:nvSpPr>
          <p:cNvPr id="12" name="矩形 28"/>
          <p:cNvSpPr>
            <a:spLocks noChangeArrowheads="1"/>
          </p:cNvSpPr>
          <p:nvPr/>
        </p:nvSpPr>
        <p:spPr bwMode="auto">
          <a:xfrm>
            <a:off x="4520337" y="1415255"/>
            <a:ext cx="877163" cy="54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>
              <a:lnSpc>
                <a:spcPct val="80000"/>
              </a:lnSpc>
            </a:pPr>
            <a:r>
              <a:rPr lang="zh-CN" altLang="en-US" dirty="0"/>
              <a:t>仓库级</a:t>
            </a:r>
            <a:endParaRPr lang="en-US" altLang="zh-CN" dirty="0"/>
          </a:p>
          <a:p>
            <a:pPr algn="r">
              <a:lnSpc>
                <a:spcPct val="80000"/>
              </a:lnSpc>
            </a:pPr>
            <a:r>
              <a:rPr lang="zh-CN" altLang="en-US" dirty="0"/>
              <a:t>计算机</a:t>
            </a:r>
            <a:endParaRPr lang="en-US" altLang="zh-CN" dirty="0"/>
          </a:p>
        </p:txBody>
      </p:sp>
      <p:grpSp>
        <p:nvGrpSpPr>
          <p:cNvPr id="13" name="Group 55"/>
          <p:cNvGrpSpPr>
            <a:grpSpLocks/>
          </p:cNvGrpSpPr>
          <p:nvPr/>
        </p:nvGrpSpPr>
        <p:grpSpPr bwMode="auto">
          <a:xfrm>
            <a:off x="4308593" y="2353597"/>
            <a:ext cx="3860681" cy="1085665"/>
            <a:chOff x="3442017" y="2980266"/>
            <a:chExt cx="5143176" cy="1625601"/>
          </a:xfrm>
        </p:grpSpPr>
        <p:grpSp>
          <p:nvGrpSpPr>
            <p:cNvPr id="14" name="Group 53"/>
            <p:cNvGrpSpPr>
              <a:grpSpLocks/>
            </p:cNvGrpSpPr>
            <p:nvPr/>
          </p:nvGrpSpPr>
          <p:grpSpPr bwMode="auto">
            <a:xfrm>
              <a:off x="3442017" y="2980266"/>
              <a:ext cx="5143176" cy="1625601"/>
              <a:chOff x="3442017" y="2980266"/>
              <a:chExt cx="5143176" cy="1625601"/>
            </a:xfrm>
          </p:grpSpPr>
          <p:pic>
            <p:nvPicPr>
              <p:cNvPr id="1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2017" y="3451864"/>
                <a:ext cx="1792390" cy="856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7" name="Straight Connector 134"/>
              <p:cNvCxnSpPr>
                <a:endCxn id="20" idx="1"/>
              </p:cNvCxnSpPr>
              <p:nvPr/>
            </p:nvCxnSpPr>
            <p:spPr>
              <a:xfrm rot="10800000" flipV="1">
                <a:off x="5432617" y="2980266"/>
                <a:ext cx="1730266" cy="388938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36"/>
              <p:cNvCxnSpPr>
                <a:endCxn id="20" idx="0"/>
              </p:cNvCxnSpPr>
              <p:nvPr/>
            </p:nvCxnSpPr>
            <p:spPr>
              <a:xfrm>
                <a:off x="7500999" y="2980266"/>
                <a:ext cx="1084194" cy="388938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44"/>
              <p:cNvGrpSpPr>
                <a:grpSpLocks/>
              </p:cNvGrpSpPr>
              <p:nvPr/>
            </p:nvGrpSpPr>
            <p:grpSpPr bwMode="auto">
              <a:xfrm>
                <a:off x="3894659" y="3369744"/>
                <a:ext cx="4690534" cy="1236123"/>
                <a:chOff x="3539066" y="3369744"/>
                <a:chExt cx="4690534" cy="1236123"/>
              </a:xfrm>
            </p:grpSpPr>
            <p:sp>
              <p:nvSpPr>
                <p:cNvPr id="20" name="Freeform 97"/>
                <p:cNvSpPr/>
                <p:nvPr/>
              </p:nvSpPr>
              <p:spPr>
                <a:xfrm>
                  <a:off x="3538833" y="3369204"/>
                  <a:ext cx="4690767" cy="1236663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21" name="Freeform 131"/>
                <p:cNvSpPr/>
                <p:nvPr/>
              </p:nvSpPr>
              <p:spPr>
                <a:xfrm>
                  <a:off x="4757956" y="3453341"/>
                  <a:ext cx="1185787" cy="315913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200" dirty="0" smtClean="0">
                      <a:solidFill>
                        <a:schemeClr val="tx1"/>
                      </a:solidFill>
                    </a:rPr>
                    <a:t>核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Freeform 132"/>
                <p:cNvSpPr/>
                <p:nvPr/>
              </p:nvSpPr>
              <p:spPr>
                <a:xfrm>
                  <a:off x="6789829" y="3453341"/>
                  <a:ext cx="1185787" cy="315913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200" dirty="0" smtClean="0">
                      <a:solidFill>
                        <a:schemeClr val="tx1"/>
                      </a:solidFill>
                    </a:rPr>
                    <a:t>核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137"/>
                <p:cNvSpPr>
                  <a:spLocks noChangeArrowheads="1"/>
                </p:cNvSpPr>
                <p:nvPr/>
              </p:nvSpPr>
              <p:spPr bwMode="auto">
                <a:xfrm>
                  <a:off x="6242320" y="3413668"/>
                  <a:ext cx="344039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</a:p>
              </p:txBody>
            </p:sp>
            <p:sp>
              <p:nvSpPr>
                <p:cNvPr id="24" name="Freeform 139"/>
                <p:cNvSpPr/>
                <p:nvPr/>
              </p:nvSpPr>
              <p:spPr>
                <a:xfrm>
                  <a:off x="4283323" y="3808941"/>
                  <a:ext cx="3303380" cy="357188"/>
                </a:xfrm>
                <a:custGeom>
                  <a:avLst/>
                  <a:gdLst>
                    <a:gd name="connsiteX0" fmla="*/ 423334 w 3302000"/>
                    <a:gd name="connsiteY0" fmla="*/ 0 h 355600"/>
                    <a:gd name="connsiteX1" fmla="*/ 3302000 w 3302000"/>
                    <a:gd name="connsiteY1" fmla="*/ 0 h 355600"/>
                    <a:gd name="connsiteX2" fmla="*/ 2895600 w 3302000"/>
                    <a:gd name="connsiteY2" fmla="*/ 355600 h 355600"/>
                    <a:gd name="connsiteX3" fmla="*/ 0 w 3302000"/>
                    <a:gd name="connsiteY3" fmla="*/ 338666 h 355600"/>
                    <a:gd name="connsiteX4" fmla="*/ 423334 w 3302000"/>
                    <a:gd name="connsiteY4" fmla="*/ 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02000" h="355600">
                      <a:moveTo>
                        <a:pt x="423334" y="0"/>
                      </a:moveTo>
                      <a:lnTo>
                        <a:pt x="3302000" y="0"/>
                      </a:lnTo>
                      <a:lnTo>
                        <a:pt x="2895600" y="355600"/>
                      </a:lnTo>
                      <a:lnTo>
                        <a:pt x="0" y="338666"/>
                      </a:lnTo>
                      <a:lnTo>
                        <a:pt x="423334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200" dirty="0" smtClean="0">
                      <a:solidFill>
                        <a:srgbClr val="000000"/>
                      </a:solidFill>
                    </a:rPr>
                    <a:t>内存（缓存）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" name="Freeform 143"/>
                <p:cNvSpPr/>
                <p:nvPr/>
              </p:nvSpPr>
              <p:spPr>
                <a:xfrm>
                  <a:off x="3826152" y="4199467"/>
                  <a:ext cx="3303380" cy="355600"/>
                </a:xfrm>
                <a:custGeom>
                  <a:avLst/>
                  <a:gdLst>
                    <a:gd name="connsiteX0" fmla="*/ 423334 w 3302000"/>
                    <a:gd name="connsiteY0" fmla="*/ 0 h 355600"/>
                    <a:gd name="connsiteX1" fmla="*/ 3302000 w 3302000"/>
                    <a:gd name="connsiteY1" fmla="*/ 0 h 355600"/>
                    <a:gd name="connsiteX2" fmla="*/ 2895600 w 3302000"/>
                    <a:gd name="connsiteY2" fmla="*/ 355600 h 355600"/>
                    <a:gd name="connsiteX3" fmla="*/ 0 w 3302000"/>
                    <a:gd name="connsiteY3" fmla="*/ 338666 h 355600"/>
                    <a:gd name="connsiteX4" fmla="*/ 423334 w 3302000"/>
                    <a:gd name="connsiteY4" fmla="*/ 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02000" h="355600">
                      <a:moveTo>
                        <a:pt x="423334" y="0"/>
                      </a:moveTo>
                      <a:lnTo>
                        <a:pt x="3302000" y="0"/>
                      </a:lnTo>
                      <a:lnTo>
                        <a:pt x="2895600" y="355600"/>
                      </a:lnTo>
                      <a:lnTo>
                        <a:pt x="0" y="338666"/>
                      </a:lnTo>
                      <a:lnTo>
                        <a:pt x="423334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200" dirty="0" smtClean="0">
                      <a:solidFill>
                        <a:srgbClr val="000000"/>
                      </a:solidFill>
                    </a:rPr>
                    <a:t>输入</a:t>
                  </a:r>
                  <a:r>
                    <a:rPr lang="en-US" altLang="zh-CN" sz="1200" dirty="0" smtClean="0">
                      <a:solidFill>
                        <a:srgbClr val="000000"/>
                      </a:solidFill>
                    </a:rPr>
                    <a:t>/</a:t>
                  </a:r>
                  <a:r>
                    <a:rPr lang="zh-CN" altLang="en-US" sz="1200" dirty="0" smtClean="0">
                      <a:solidFill>
                        <a:srgbClr val="000000"/>
                      </a:solidFill>
                    </a:rPr>
                    <a:t>输出</a:t>
                  </a:r>
                  <a:endParaRPr lang="en-US" sz="12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15" name="TextBox 54"/>
            <p:cNvSpPr txBox="1">
              <a:spLocks noChangeArrowheads="1"/>
            </p:cNvSpPr>
            <p:nvPr/>
          </p:nvSpPr>
          <p:spPr bwMode="auto">
            <a:xfrm>
              <a:off x="7230671" y="3049938"/>
              <a:ext cx="656030" cy="368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r">
                <a:lnSpc>
                  <a:spcPct val="80000"/>
                </a:lnSpc>
              </a:pPr>
              <a:r>
                <a:rPr kumimoji="0" lang="zh-CN" altLang="en-US" sz="1200" dirty="0" smtClean="0"/>
                <a:t>电脑</a:t>
              </a:r>
              <a:endParaRPr kumimoji="0" lang="en-US" altLang="zh-CN" sz="1200" dirty="0"/>
            </a:p>
          </p:txBody>
        </p:sp>
      </p:grpSp>
      <p:grpSp>
        <p:nvGrpSpPr>
          <p:cNvPr id="26" name="Group 90"/>
          <p:cNvGrpSpPr>
            <a:grpSpLocks/>
          </p:cNvGrpSpPr>
          <p:nvPr/>
        </p:nvGrpSpPr>
        <p:grpSpPr bwMode="auto">
          <a:xfrm>
            <a:off x="3811832" y="2893718"/>
            <a:ext cx="4417768" cy="1656687"/>
            <a:chOff x="3365862" y="3454411"/>
            <a:chExt cx="5625738" cy="2622539"/>
          </a:xfrm>
        </p:grpSpPr>
        <p:sp>
          <p:nvSpPr>
            <p:cNvPr id="27" name="Freeform 150"/>
            <p:cNvSpPr/>
            <p:nvPr/>
          </p:nvSpPr>
          <p:spPr>
            <a:xfrm>
              <a:off x="3970661" y="5624515"/>
              <a:ext cx="3627204" cy="342899"/>
            </a:xfrm>
            <a:custGeom>
              <a:avLst/>
              <a:gdLst>
                <a:gd name="connsiteX0" fmla="*/ 423334 w 3302000"/>
                <a:gd name="connsiteY0" fmla="*/ 0 h 355600"/>
                <a:gd name="connsiteX1" fmla="*/ 3302000 w 3302000"/>
                <a:gd name="connsiteY1" fmla="*/ 0 h 355600"/>
                <a:gd name="connsiteX2" fmla="*/ 2895600 w 3302000"/>
                <a:gd name="connsiteY2" fmla="*/ 355600 h 355600"/>
                <a:gd name="connsiteX3" fmla="*/ 0 w 3302000"/>
                <a:gd name="connsiteY3" fmla="*/ 338666 h 355600"/>
                <a:gd name="connsiteX4" fmla="*/ 423334 w 3302000"/>
                <a:gd name="connsiteY4" fmla="*/ 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000" h="355600">
                  <a:moveTo>
                    <a:pt x="423334" y="0"/>
                  </a:moveTo>
                  <a:lnTo>
                    <a:pt x="3302000" y="0"/>
                  </a:lnTo>
                  <a:lnTo>
                    <a:pt x="2895600" y="355600"/>
                  </a:lnTo>
                  <a:lnTo>
                    <a:pt x="0" y="338666"/>
                  </a:lnTo>
                  <a:lnTo>
                    <a:pt x="423334" y="0"/>
                  </a:lnTo>
                  <a:close/>
                </a:path>
              </a:pathLst>
            </a:cu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dirty="0" smtClean="0">
                  <a:solidFill>
                    <a:srgbClr val="000000"/>
                  </a:solidFill>
                </a:rPr>
                <a:t>缓存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28" name="Group 89"/>
            <p:cNvGrpSpPr>
              <a:grpSpLocks/>
            </p:cNvGrpSpPr>
            <p:nvPr/>
          </p:nvGrpSpPr>
          <p:grpSpPr bwMode="auto">
            <a:xfrm>
              <a:off x="3365862" y="3454411"/>
              <a:ext cx="5625738" cy="2622539"/>
              <a:chOff x="3365862" y="3454411"/>
              <a:chExt cx="5625738" cy="2622539"/>
            </a:xfrm>
          </p:grpSpPr>
          <p:grpSp>
            <p:nvGrpSpPr>
              <p:cNvPr id="43" name="Group 48"/>
              <p:cNvGrpSpPr>
                <a:grpSpLocks/>
              </p:cNvGrpSpPr>
              <p:nvPr/>
            </p:nvGrpSpPr>
            <p:grpSpPr bwMode="auto">
              <a:xfrm>
                <a:off x="3365862" y="3454411"/>
                <a:ext cx="5625738" cy="2622539"/>
                <a:chOff x="3365862" y="3454411"/>
                <a:chExt cx="5454288" cy="2850775"/>
              </a:xfrm>
            </p:grpSpPr>
            <p:sp>
              <p:nvSpPr>
                <p:cNvPr id="47" name="Freeform 146"/>
                <p:cNvSpPr/>
                <p:nvPr/>
              </p:nvSpPr>
              <p:spPr>
                <a:xfrm>
                  <a:off x="3365862" y="4774534"/>
                  <a:ext cx="5454288" cy="1530652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" name="Straight Connector 155"/>
                <p:cNvCxnSpPr/>
                <p:nvPr/>
              </p:nvCxnSpPr>
              <p:spPr>
                <a:xfrm flipH="1">
                  <a:off x="5154204" y="3454411"/>
                  <a:ext cx="2253126" cy="1320123"/>
                </a:xfrm>
                <a:prstGeom prst="line">
                  <a:avLst/>
                </a:prstGeom>
                <a:ln w="25400" cap="flat" cmpd="sng" algn="ctr">
                  <a:solidFill>
                    <a:schemeClr val="accent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157"/>
                <p:cNvCxnSpPr>
                  <a:endCxn id="47" idx="0"/>
                </p:cNvCxnSpPr>
                <p:nvPr/>
              </p:nvCxnSpPr>
              <p:spPr>
                <a:xfrm>
                  <a:off x="8179918" y="3454411"/>
                  <a:ext cx="640232" cy="1320123"/>
                </a:xfrm>
                <a:prstGeom prst="line">
                  <a:avLst/>
                </a:prstGeom>
                <a:ln w="25400" cap="flat" cmpd="sng" algn="ctr">
                  <a:solidFill>
                    <a:schemeClr val="accent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TextBox 161"/>
              <p:cNvSpPr txBox="1">
                <a:spLocks noChangeArrowheads="1"/>
              </p:cNvSpPr>
              <p:nvPr/>
            </p:nvSpPr>
            <p:spPr bwMode="auto">
              <a:xfrm>
                <a:off x="7636352" y="4084191"/>
                <a:ext cx="1035645" cy="438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Arial" charset="0"/>
                    <a:ea typeface="宋体" charset="0"/>
                    <a:cs typeface="宋体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宋体" charset="0"/>
                  </a:defRPr>
                </a:lvl9pPr>
              </a:lstStyle>
              <a:p>
                <a:r>
                  <a:rPr kumimoji="0" lang="zh-CN" altLang="en-US" sz="1200" dirty="0" smtClean="0"/>
                  <a:t>核</a:t>
                </a:r>
                <a:endParaRPr kumimoji="0" lang="en-US" altLang="zh-CN" sz="1200" dirty="0"/>
              </a:p>
            </p:txBody>
          </p:sp>
          <p:sp>
            <p:nvSpPr>
              <p:cNvPr id="45" name="Freeform 162"/>
              <p:cNvSpPr/>
              <p:nvPr/>
            </p:nvSpPr>
            <p:spPr>
              <a:xfrm>
                <a:off x="4108764" y="4718056"/>
                <a:ext cx="2704926" cy="850896"/>
              </a:xfrm>
              <a:custGeom>
                <a:avLst/>
                <a:gdLst>
                  <a:gd name="connsiteX0" fmla="*/ 749300 w 2197100"/>
                  <a:gd name="connsiteY0" fmla="*/ 0 h 603250"/>
                  <a:gd name="connsiteX1" fmla="*/ 0 w 2197100"/>
                  <a:gd name="connsiteY1" fmla="*/ 603250 h 603250"/>
                  <a:gd name="connsiteX2" fmla="*/ 1568450 w 2197100"/>
                  <a:gd name="connsiteY2" fmla="*/ 603250 h 603250"/>
                  <a:gd name="connsiteX3" fmla="*/ 2197100 w 2197100"/>
                  <a:gd name="connsiteY3" fmla="*/ 0 h 603250"/>
                  <a:gd name="connsiteX4" fmla="*/ 749300 w 2197100"/>
                  <a:gd name="connsiteY4" fmla="*/ 0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7100" h="603250">
                    <a:moveTo>
                      <a:pt x="749300" y="0"/>
                    </a:moveTo>
                    <a:lnTo>
                      <a:pt x="0" y="603250"/>
                    </a:lnTo>
                    <a:lnTo>
                      <a:pt x="1568450" y="603250"/>
                    </a:lnTo>
                    <a:lnTo>
                      <a:pt x="2197100" y="0"/>
                    </a:lnTo>
                    <a:lnTo>
                      <a:pt x="749300" y="0"/>
                    </a:lnTo>
                    <a:close/>
                  </a:path>
                </a:pathLst>
              </a:cu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200" dirty="0" smtClean="0">
                    <a:solidFill>
                      <a:srgbClr val="000000"/>
                    </a:solidFill>
                  </a:rPr>
                  <a:t>指令单元</a:t>
                </a:r>
                <a:endParaRPr lang="en-US" sz="1200" dirty="0">
                  <a:solidFill>
                    <a:srgbClr val="000000"/>
                  </a:solidFill>
                </a:endParaRPr>
              </a:p>
              <a:p>
                <a:pPr algn="ctr">
                  <a:lnSpc>
                    <a:spcPct val="90000"/>
                  </a:lnSpc>
                  <a:defRPr/>
                </a:pP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Freeform 164"/>
              <p:cNvSpPr/>
              <p:nvPr/>
            </p:nvSpPr>
            <p:spPr>
              <a:xfrm>
                <a:off x="6439064" y="4686306"/>
                <a:ext cx="2362048" cy="488948"/>
              </a:xfrm>
              <a:custGeom>
                <a:avLst/>
                <a:gdLst>
                  <a:gd name="connsiteX0" fmla="*/ 749300 w 2197100"/>
                  <a:gd name="connsiteY0" fmla="*/ 0 h 603250"/>
                  <a:gd name="connsiteX1" fmla="*/ 0 w 2197100"/>
                  <a:gd name="connsiteY1" fmla="*/ 603250 h 603250"/>
                  <a:gd name="connsiteX2" fmla="*/ 1568450 w 2197100"/>
                  <a:gd name="connsiteY2" fmla="*/ 603250 h 603250"/>
                  <a:gd name="connsiteX3" fmla="*/ 2197100 w 2197100"/>
                  <a:gd name="connsiteY3" fmla="*/ 0 h 603250"/>
                  <a:gd name="connsiteX4" fmla="*/ 749300 w 2197100"/>
                  <a:gd name="connsiteY4" fmla="*/ 0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7100" h="603250">
                    <a:moveTo>
                      <a:pt x="749300" y="0"/>
                    </a:moveTo>
                    <a:lnTo>
                      <a:pt x="0" y="603250"/>
                    </a:lnTo>
                    <a:lnTo>
                      <a:pt x="1568450" y="603250"/>
                    </a:lnTo>
                    <a:lnTo>
                      <a:pt x="2197100" y="0"/>
                    </a:lnTo>
                    <a:lnTo>
                      <a:pt x="749300" y="0"/>
                    </a:lnTo>
                    <a:close/>
                  </a:path>
                </a:pathLst>
              </a:cu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200" dirty="0" smtClean="0">
                    <a:solidFill>
                      <a:srgbClr val="000000"/>
                    </a:solidFill>
                  </a:rPr>
                  <a:t>功能单元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29" name="Picture 56" descr="600px-Pipeline_5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5262" y="4921249"/>
              <a:ext cx="908064" cy="654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0" name="Group 88"/>
            <p:cNvGrpSpPr>
              <a:grpSpLocks/>
            </p:cNvGrpSpPr>
            <p:nvPr/>
          </p:nvGrpSpPr>
          <p:grpSpPr bwMode="auto">
            <a:xfrm>
              <a:off x="6108885" y="5194304"/>
              <a:ext cx="2127541" cy="435369"/>
              <a:chOff x="6108885" y="5194304"/>
              <a:chExt cx="2127541" cy="435369"/>
            </a:xfrm>
          </p:grpSpPr>
          <p:grpSp>
            <p:nvGrpSpPr>
              <p:cNvPr id="31" name="Group 68"/>
              <p:cNvGrpSpPr>
                <a:grpSpLocks/>
              </p:cNvGrpSpPr>
              <p:nvPr/>
            </p:nvGrpSpPr>
            <p:grpSpPr bwMode="auto">
              <a:xfrm>
                <a:off x="7499445" y="5194304"/>
                <a:ext cx="736981" cy="416319"/>
                <a:chOff x="7499445" y="5194304"/>
                <a:chExt cx="736981" cy="416319"/>
              </a:xfrm>
            </p:grpSpPr>
            <p:sp>
              <p:nvSpPr>
                <p:cNvPr id="41" name="TextBox 113"/>
                <p:cNvSpPr txBox="1">
                  <a:spLocks noChangeArrowheads="1"/>
                </p:cNvSpPr>
                <p:nvPr/>
              </p:nvSpPr>
              <p:spPr bwMode="auto">
                <a:xfrm>
                  <a:off x="7532797" y="5196494"/>
                  <a:ext cx="703629" cy="4141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9pPr>
                </a:lstStyle>
                <a:p>
                  <a:r>
                    <a:rPr kumimoji="0" lang="en-US" altLang="zh-CN" sz="1100" dirty="0"/>
                    <a:t>A</a:t>
                  </a:r>
                  <a:r>
                    <a:rPr kumimoji="0" lang="en-US" altLang="zh-CN" sz="1100" baseline="-25000" dirty="0"/>
                    <a:t>3</a:t>
                  </a:r>
                  <a:r>
                    <a:rPr kumimoji="0" lang="en-US" altLang="zh-CN" sz="1100" dirty="0"/>
                    <a:t>+B</a:t>
                  </a:r>
                  <a:r>
                    <a:rPr kumimoji="0" lang="en-US" altLang="zh-CN" sz="1100" baseline="-25000" dirty="0"/>
                    <a:t>3</a:t>
                  </a:r>
                  <a:endParaRPr kumimoji="0" lang="en-US" altLang="zh-CN" sz="1100" dirty="0"/>
                </a:p>
              </p:txBody>
            </p:sp>
            <p:sp>
              <p:nvSpPr>
                <p:cNvPr id="42" name="Freeform 103"/>
                <p:cNvSpPr/>
                <p:nvPr/>
              </p:nvSpPr>
              <p:spPr>
                <a:xfrm>
                  <a:off x="7499445" y="5194304"/>
                  <a:ext cx="666707" cy="342898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lnSpc>
                      <a:spcPct val="90000"/>
                    </a:lnSpc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2" name="Group 79"/>
              <p:cNvGrpSpPr>
                <a:grpSpLocks/>
              </p:cNvGrpSpPr>
              <p:nvPr/>
            </p:nvGrpSpPr>
            <p:grpSpPr bwMode="auto">
              <a:xfrm>
                <a:off x="7035925" y="5200654"/>
                <a:ext cx="736951" cy="416319"/>
                <a:chOff x="7499475" y="5194304"/>
                <a:chExt cx="736951" cy="416319"/>
              </a:xfrm>
            </p:grpSpPr>
            <p:sp>
              <p:nvSpPr>
                <p:cNvPr id="39" name="TextBox 80"/>
                <p:cNvSpPr txBox="1">
                  <a:spLocks noChangeArrowheads="1"/>
                </p:cNvSpPr>
                <p:nvPr/>
              </p:nvSpPr>
              <p:spPr bwMode="auto">
                <a:xfrm>
                  <a:off x="7532797" y="5196494"/>
                  <a:ext cx="703629" cy="4141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9pPr>
                </a:lstStyle>
                <a:p>
                  <a:r>
                    <a:rPr kumimoji="0" lang="en-US" altLang="zh-CN" sz="1100" dirty="0"/>
                    <a:t>A</a:t>
                  </a:r>
                  <a:r>
                    <a:rPr kumimoji="0" lang="en-US" altLang="zh-CN" sz="1100" baseline="-25000" dirty="0"/>
                    <a:t>2</a:t>
                  </a:r>
                  <a:r>
                    <a:rPr kumimoji="0" lang="en-US" altLang="zh-CN" sz="1100" dirty="0"/>
                    <a:t>+B</a:t>
                  </a:r>
                  <a:r>
                    <a:rPr kumimoji="0" lang="en-US" altLang="zh-CN" sz="1100" baseline="-25000" dirty="0"/>
                    <a:t>2</a:t>
                  </a:r>
                  <a:endParaRPr kumimoji="0" lang="en-US" altLang="zh-CN" sz="1100" dirty="0"/>
                </a:p>
              </p:txBody>
            </p:sp>
            <p:sp>
              <p:nvSpPr>
                <p:cNvPr id="40" name="Freeform 81"/>
                <p:cNvSpPr/>
                <p:nvPr/>
              </p:nvSpPr>
              <p:spPr>
                <a:xfrm>
                  <a:off x="7499475" y="5194304"/>
                  <a:ext cx="666707" cy="342898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lnSpc>
                      <a:spcPct val="90000"/>
                    </a:lnSpc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3" name="Group 82"/>
              <p:cNvGrpSpPr>
                <a:grpSpLocks/>
              </p:cNvGrpSpPr>
              <p:nvPr/>
            </p:nvGrpSpPr>
            <p:grpSpPr bwMode="auto">
              <a:xfrm>
                <a:off x="6572405" y="5207004"/>
                <a:ext cx="736921" cy="416319"/>
                <a:chOff x="7499505" y="5194304"/>
                <a:chExt cx="736921" cy="416319"/>
              </a:xfrm>
            </p:grpSpPr>
            <p:sp>
              <p:nvSpPr>
                <p:cNvPr id="37" name="TextBox 83"/>
                <p:cNvSpPr txBox="1">
                  <a:spLocks noChangeArrowheads="1"/>
                </p:cNvSpPr>
                <p:nvPr/>
              </p:nvSpPr>
              <p:spPr bwMode="auto">
                <a:xfrm>
                  <a:off x="7532797" y="5196494"/>
                  <a:ext cx="703629" cy="4141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9pPr>
                </a:lstStyle>
                <a:p>
                  <a:r>
                    <a:rPr kumimoji="0" lang="en-US" altLang="zh-CN" sz="1100" dirty="0"/>
                    <a:t>A</a:t>
                  </a:r>
                  <a:r>
                    <a:rPr kumimoji="0" lang="en-US" altLang="zh-CN" sz="1100" baseline="-25000" dirty="0"/>
                    <a:t>1</a:t>
                  </a:r>
                  <a:r>
                    <a:rPr kumimoji="0" lang="en-US" altLang="zh-CN" sz="1100" dirty="0"/>
                    <a:t>+B</a:t>
                  </a:r>
                  <a:r>
                    <a:rPr kumimoji="0" lang="en-US" altLang="zh-CN" sz="1100" baseline="-25000" dirty="0"/>
                    <a:t>1</a:t>
                  </a:r>
                  <a:endParaRPr kumimoji="0" lang="en-US" altLang="zh-CN" sz="1100" dirty="0"/>
                </a:p>
              </p:txBody>
            </p:sp>
            <p:sp>
              <p:nvSpPr>
                <p:cNvPr id="38" name="Freeform 84"/>
                <p:cNvSpPr/>
                <p:nvPr/>
              </p:nvSpPr>
              <p:spPr>
                <a:xfrm>
                  <a:off x="7499505" y="5194304"/>
                  <a:ext cx="666707" cy="342898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lnSpc>
                      <a:spcPct val="90000"/>
                    </a:lnSpc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4" name="Group 85"/>
              <p:cNvGrpSpPr>
                <a:grpSpLocks/>
              </p:cNvGrpSpPr>
              <p:nvPr/>
            </p:nvGrpSpPr>
            <p:grpSpPr bwMode="auto">
              <a:xfrm>
                <a:off x="6108885" y="5213354"/>
                <a:ext cx="736891" cy="416319"/>
                <a:chOff x="7499535" y="5194304"/>
                <a:chExt cx="736891" cy="416319"/>
              </a:xfrm>
            </p:grpSpPr>
            <p:sp>
              <p:nvSpPr>
                <p:cNvPr id="35" name="TextBox 86"/>
                <p:cNvSpPr txBox="1">
                  <a:spLocks noChangeArrowheads="1"/>
                </p:cNvSpPr>
                <p:nvPr/>
              </p:nvSpPr>
              <p:spPr bwMode="auto">
                <a:xfrm>
                  <a:off x="7532797" y="5196494"/>
                  <a:ext cx="703629" cy="4141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  <a:cs typeface="宋体" charset="0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宋体" charset="0"/>
                    </a:defRPr>
                  </a:lvl9pPr>
                </a:lstStyle>
                <a:p>
                  <a:r>
                    <a:rPr kumimoji="0" lang="en-US" altLang="zh-CN" sz="1100" dirty="0"/>
                    <a:t>A</a:t>
                  </a:r>
                  <a:r>
                    <a:rPr kumimoji="0" lang="en-US" altLang="zh-CN" sz="1100" baseline="-25000" dirty="0"/>
                    <a:t>0</a:t>
                  </a:r>
                  <a:r>
                    <a:rPr kumimoji="0" lang="en-US" altLang="zh-CN" sz="1100" dirty="0"/>
                    <a:t>+B</a:t>
                  </a:r>
                  <a:r>
                    <a:rPr kumimoji="0" lang="en-US" altLang="zh-CN" sz="1100" baseline="-25000" dirty="0"/>
                    <a:t>0</a:t>
                  </a:r>
                  <a:endParaRPr kumimoji="0" lang="en-US" altLang="zh-CN" sz="1100" dirty="0"/>
                </a:p>
              </p:txBody>
            </p:sp>
            <p:sp>
              <p:nvSpPr>
                <p:cNvPr id="36" name="Freeform 87"/>
                <p:cNvSpPr/>
                <p:nvPr/>
              </p:nvSpPr>
              <p:spPr>
                <a:xfrm>
                  <a:off x="7499535" y="5194304"/>
                  <a:ext cx="666707" cy="342898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lnSpc>
                      <a:spcPct val="90000"/>
                    </a:lnSpc>
                    <a:defRPr/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50" name="Group 50"/>
          <p:cNvGrpSpPr>
            <a:grpSpLocks/>
          </p:cNvGrpSpPr>
          <p:nvPr/>
        </p:nvGrpSpPr>
        <p:grpSpPr bwMode="auto">
          <a:xfrm>
            <a:off x="5930304" y="4209440"/>
            <a:ext cx="2096024" cy="634470"/>
            <a:chOff x="5831288" y="5537200"/>
            <a:chExt cx="3052171" cy="1289820"/>
          </a:xfrm>
        </p:grpSpPr>
        <p:sp>
          <p:nvSpPr>
            <p:cNvPr id="51" name="TextBox 165"/>
            <p:cNvSpPr txBox="1">
              <a:spLocks noChangeArrowheads="1"/>
            </p:cNvSpPr>
            <p:nvPr/>
          </p:nvSpPr>
          <p:spPr bwMode="auto">
            <a:xfrm>
              <a:off x="7942290" y="5985753"/>
              <a:ext cx="941169" cy="563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r>
                <a:rPr kumimoji="0" lang="zh-CN" altLang="en-US" sz="1200" dirty="0" smtClean="0"/>
                <a:t>逻辑门</a:t>
              </a:r>
              <a:endParaRPr kumimoji="0" lang="en-US" altLang="zh-CN" sz="1200" dirty="0"/>
            </a:p>
          </p:txBody>
        </p:sp>
        <p:cxnSp>
          <p:nvCxnSpPr>
            <p:cNvPr id="52" name="Straight Connector 171"/>
            <p:cNvCxnSpPr>
              <a:endCxn id="56" idx="3"/>
            </p:cNvCxnSpPr>
            <p:nvPr/>
          </p:nvCxnSpPr>
          <p:spPr>
            <a:xfrm flipH="1">
              <a:off x="7920018" y="5537200"/>
              <a:ext cx="55552" cy="581372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73"/>
            <p:cNvCxnSpPr>
              <a:endCxn id="56" idx="0"/>
            </p:cNvCxnSpPr>
            <p:nvPr/>
          </p:nvCxnSpPr>
          <p:spPr>
            <a:xfrm flipH="1">
              <a:off x="6543933" y="5537200"/>
              <a:ext cx="955483" cy="581372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177"/>
            <p:cNvGrpSpPr>
              <a:grpSpLocks/>
            </p:cNvGrpSpPr>
            <p:nvPr/>
          </p:nvGrpSpPr>
          <p:grpSpPr bwMode="auto">
            <a:xfrm>
              <a:off x="5831288" y="6109003"/>
              <a:ext cx="2089150" cy="718017"/>
              <a:chOff x="5831288" y="6139983"/>
              <a:chExt cx="2089150" cy="718017"/>
            </a:xfrm>
          </p:grpSpPr>
          <p:graphicFrame>
            <p:nvGraphicFramePr>
              <p:cNvPr id="55" name="Object 2"/>
              <p:cNvGraphicFramePr>
                <a:graphicFrameLocks noChangeAspect="1"/>
              </p:cNvGraphicFramePr>
              <p:nvPr/>
            </p:nvGraphicFramePr>
            <p:xfrm>
              <a:off x="6560469" y="6139983"/>
              <a:ext cx="1044389" cy="7180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58" name="Image" r:id="rId7" imgW="3492063" imgH="2400000" progId="">
                      <p:embed/>
                    </p:oleObj>
                  </mc:Choice>
                  <mc:Fallback>
                    <p:oleObj name="Image" r:id="rId7" imgW="3492063" imgH="240000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60469" y="6139983"/>
                            <a:ext cx="1044389" cy="71801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7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6" name="Freeform 176"/>
              <p:cNvSpPr/>
              <p:nvPr/>
            </p:nvSpPr>
            <p:spPr>
              <a:xfrm>
                <a:off x="5831288" y="6149552"/>
                <a:ext cx="2088730" cy="708448"/>
              </a:xfrm>
              <a:custGeom>
                <a:avLst/>
                <a:gdLst>
                  <a:gd name="connsiteX0" fmla="*/ 749300 w 2197100"/>
                  <a:gd name="connsiteY0" fmla="*/ 0 h 603250"/>
                  <a:gd name="connsiteX1" fmla="*/ 0 w 2197100"/>
                  <a:gd name="connsiteY1" fmla="*/ 603250 h 603250"/>
                  <a:gd name="connsiteX2" fmla="*/ 1568450 w 2197100"/>
                  <a:gd name="connsiteY2" fmla="*/ 603250 h 603250"/>
                  <a:gd name="connsiteX3" fmla="*/ 2197100 w 2197100"/>
                  <a:gd name="connsiteY3" fmla="*/ 0 h 603250"/>
                  <a:gd name="connsiteX4" fmla="*/ 749300 w 2197100"/>
                  <a:gd name="connsiteY4" fmla="*/ 0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7100" h="603250">
                    <a:moveTo>
                      <a:pt x="749300" y="0"/>
                    </a:moveTo>
                    <a:lnTo>
                      <a:pt x="0" y="603250"/>
                    </a:lnTo>
                    <a:lnTo>
                      <a:pt x="1568450" y="603250"/>
                    </a:lnTo>
                    <a:lnTo>
                      <a:pt x="2197100" y="0"/>
                    </a:lnTo>
                    <a:lnTo>
                      <a:pt x="749300" y="0"/>
                    </a:lnTo>
                    <a:close/>
                  </a:path>
                </a:pathLst>
              </a:cu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dirty="0">
                    <a:solidFill>
                      <a:srgbClr val="000000"/>
                    </a:solidFill>
                  </a:rPr>
                  <a:t>    </a:t>
                </a:r>
              </a:p>
            </p:txBody>
          </p:sp>
        </p:grpSp>
      </p:grpSp>
      <p:sp>
        <p:nvSpPr>
          <p:cNvPr id="57" name="Rectangle 61"/>
          <p:cNvSpPr/>
          <p:nvPr/>
        </p:nvSpPr>
        <p:spPr>
          <a:xfrm>
            <a:off x="314552" y="3167846"/>
            <a:ext cx="2581048" cy="95707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" name="Rectangle 59"/>
          <p:cNvSpPr/>
          <p:nvPr/>
        </p:nvSpPr>
        <p:spPr>
          <a:xfrm>
            <a:off x="4165748" y="772260"/>
            <a:ext cx="3929342" cy="157247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46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</p:bldLst>
  </p:timing>
</p:sld>
</file>

<file path=ppt/theme/theme1.xml><?xml version="1.0" encoding="utf-8"?>
<a:theme xmlns:a="http://schemas.openxmlformats.org/drawingml/2006/main" name="清华大学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1761</Words>
  <Application>Microsoft Macintosh PowerPoint</Application>
  <PresentationFormat>全屏显示(16:9)</PresentationFormat>
  <Paragraphs>453</Paragraphs>
  <Slides>81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2</vt:i4>
      </vt:variant>
      <vt:variant>
        <vt:lpstr>幻灯片标题</vt:lpstr>
      </vt:variant>
      <vt:variant>
        <vt:i4>81</vt:i4>
      </vt:variant>
    </vt:vector>
  </HeadingPairs>
  <TitlesOfParts>
    <vt:vector size="84" baseType="lpstr">
      <vt:lpstr>清华大学</vt:lpstr>
      <vt:lpstr>Chart</vt:lpstr>
      <vt:lpstr>Image</vt:lpstr>
      <vt:lpstr> 大数据系统的基础架构 </vt:lpstr>
      <vt:lpstr>本周内容</vt:lpstr>
      <vt:lpstr>大数据与云计算</vt:lpstr>
      <vt:lpstr>大数据对于系统架构的需求</vt:lpstr>
      <vt:lpstr>如何实现这些需求？</vt:lpstr>
      <vt:lpstr>大数据硬件架构的基本框架</vt:lpstr>
      <vt:lpstr>摩尔定律：能跟上大数据要求么？</vt:lpstr>
      <vt:lpstr>Joy定律在2002年后不再正确</vt:lpstr>
      <vt:lpstr>并行化的理念存在于计算机方方面面</vt:lpstr>
      <vt:lpstr>极端规模的并行化：仓库规模的计算机 (WSC)</vt:lpstr>
      <vt:lpstr>Google数据中心外部</vt:lpstr>
      <vt:lpstr>Google数据中心内部</vt:lpstr>
      <vt:lpstr>WSC是一组用网络连接起来的计算和存储设备</vt:lpstr>
      <vt:lpstr>云 == 仓库规模计算机 ?</vt:lpstr>
      <vt:lpstr>从WSC到云计算：多租户</vt:lpstr>
      <vt:lpstr>多租户、多应用如何管理？</vt:lpstr>
      <vt:lpstr>虚拟化：每个用户逻辑上看到</vt:lpstr>
      <vt:lpstr>云计算演示：亚马逊EC2的用户接口</vt:lpstr>
      <vt:lpstr>亚马逊EC2提供的服务</vt:lpstr>
      <vt:lpstr>云计算的商业模式</vt:lpstr>
      <vt:lpstr>云计算的定义</vt:lpstr>
      <vt:lpstr>云计算的三大特点</vt:lpstr>
      <vt:lpstr>云计算发展起来的技术推动</vt:lpstr>
      <vt:lpstr>云计算发展的市场条件 </vt:lpstr>
      <vt:lpstr>云计算的价值</vt:lpstr>
      <vt:lpstr>传统数据中心资源利用率低</vt:lpstr>
      <vt:lpstr>能不能提高一些？</vt:lpstr>
      <vt:lpstr>云计算的分类</vt:lpstr>
      <vt:lpstr>另一种分类方法</vt:lpstr>
      <vt:lpstr>Gartner新技术炒作曲线</vt:lpstr>
      <vt:lpstr>虚拟化技术</vt:lpstr>
      <vt:lpstr>为什么要虚拟化？Partitioning + Abstraction</vt:lpstr>
      <vt:lpstr>为什么要虚拟化？Pooling, Security, Management</vt:lpstr>
      <vt:lpstr>虚拟化的概念是广泛的</vt:lpstr>
      <vt:lpstr>数据中心虚拟化的三个重要内容</vt:lpstr>
      <vt:lpstr>计算虚拟化</vt:lpstr>
      <vt:lpstr>服务器虚拟化考虑的三个问题</vt:lpstr>
      <vt:lpstr>核心问题：内存的保护管理</vt:lpstr>
      <vt:lpstr>问题:谁来管理MMU？</vt:lpstr>
      <vt:lpstr>当前解决方式</vt:lpstr>
      <vt:lpstr>网络虚拟化的用途</vt:lpstr>
      <vt:lpstr>网络虚拟化举例:VLAN</vt:lpstr>
      <vt:lpstr>VLAN 标签</vt:lpstr>
      <vt:lpstr>VLAN的优劣及解决方案</vt:lpstr>
      <vt:lpstr>支持网络虚拟化的新技术：软件定义网络</vt:lpstr>
      <vt:lpstr>软件定义网络</vt:lpstr>
      <vt:lpstr>软件定义网络实现举例</vt:lpstr>
      <vt:lpstr>基于软件定义网络实现的虚拟二层网络</vt:lpstr>
      <vt:lpstr>Portland地址解析过程</vt:lpstr>
      <vt:lpstr>网络虚拟化对虚拟机的支持：虚拟交换机</vt:lpstr>
      <vt:lpstr>网络虚拟化与计算的结合</vt:lpstr>
      <vt:lpstr>存储虚拟化的意义</vt:lpstr>
      <vt:lpstr>存储虚拟化的两类接口</vt:lpstr>
      <vt:lpstr>存储区域网络 vs 网络附接存储</vt:lpstr>
      <vt:lpstr>传统的块接口 Storage Area Network</vt:lpstr>
      <vt:lpstr>网络附接存储</vt:lpstr>
      <vt:lpstr>常用的NAS的块接口协议</vt:lpstr>
      <vt:lpstr>S3对象存储接口</vt:lpstr>
      <vt:lpstr>虚拟化总结</vt:lpstr>
      <vt:lpstr>从虚拟化到云：资源调度</vt:lpstr>
      <vt:lpstr>典型云计算系统举例：Openstack</vt:lpstr>
      <vt:lpstr>Openstack的目标</vt:lpstr>
      <vt:lpstr>Openstack是当今最热门企业软件之一</vt:lpstr>
      <vt:lpstr>OpenStack的基本组件</vt:lpstr>
      <vt:lpstr>Openstack的计算节点</vt:lpstr>
      <vt:lpstr>Openstack用VLAN实现的虚拟网络</vt:lpstr>
      <vt:lpstr>Openstack的调度器</vt:lpstr>
      <vt:lpstr>Openstack实现的虚拟块存储</vt:lpstr>
      <vt:lpstr>其它组件</vt:lpstr>
      <vt:lpstr>一个虚拟机的生命周期</vt:lpstr>
      <vt:lpstr>一个虚拟机的生命周期</vt:lpstr>
      <vt:lpstr>一个虚拟机的生命周期</vt:lpstr>
      <vt:lpstr>一个虚拟机的生命周期</vt:lpstr>
      <vt:lpstr>一个虚拟机的生命周期</vt:lpstr>
      <vt:lpstr>一个虚拟机的生命周期</vt:lpstr>
      <vt:lpstr>一个虚拟机的生命周期</vt:lpstr>
      <vt:lpstr>一个虚拟机的生命周期</vt:lpstr>
      <vt:lpstr>一个虚拟机的生命周期</vt:lpstr>
      <vt:lpstr>本周总结</vt:lpstr>
      <vt:lpstr>Backup slides</vt:lpstr>
      <vt:lpstr>PowerPoint 演示文稿</vt:lpstr>
    </vt:vector>
  </TitlesOfParts>
  <Company>THU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大数据系统的基础架构 </dc:title>
  <dc:creator>炀 张</dc:creator>
  <cp:lastModifiedBy>炀 张</cp:lastModifiedBy>
  <cp:revision>85</cp:revision>
  <dcterms:created xsi:type="dcterms:W3CDTF">2014-09-04T13:41:25Z</dcterms:created>
  <dcterms:modified xsi:type="dcterms:W3CDTF">2014-09-08T01:39:51Z</dcterms:modified>
</cp:coreProperties>
</file>